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7" r:id="rId1"/>
  </p:sldMasterIdLst>
  <p:notesMasterIdLst>
    <p:notesMasterId r:id="rId43"/>
  </p:notesMasterIdLst>
  <p:handoutMasterIdLst>
    <p:handoutMasterId r:id="rId44"/>
  </p:handoutMasterIdLst>
  <p:sldIdLst>
    <p:sldId id="266" r:id="rId2"/>
    <p:sldId id="271" r:id="rId3"/>
    <p:sldId id="272" r:id="rId4"/>
    <p:sldId id="304" r:id="rId5"/>
    <p:sldId id="273" r:id="rId6"/>
    <p:sldId id="305" r:id="rId7"/>
    <p:sldId id="274" r:id="rId8"/>
    <p:sldId id="275" r:id="rId9"/>
    <p:sldId id="276" r:id="rId10"/>
    <p:sldId id="306" r:id="rId11"/>
    <p:sldId id="278" r:id="rId12"/>
    <p:sldId id="279" r:id="rId13"/>
    <p:sldId id="307" r:id="rId14"/>
    <p:sldId id="280" r:id="rId15"/>
    <p:sldId id="281" r:id="rId16"/>
    <p:sldId id="282" r:id="rId17"/>
    <p:sldId id="283" r:id="rId18"/>
    <p:sldId id="310" r:id="rId19"/>
    <p:sldId id="286" r:id="rId20"/>
    <p:sldId id="287" r:id="rId21"/>
    <p:sldId id="308" r:id="rId22"/>
    <p:sldId id="288" r:id="rId23"/>
    <p:sldId id="309" r:id="rId24"/>
    <p:sldId id="290" r:id="rId25"/>
    <p:sldId id="311" r:id="rId26"/>
    <p:sldId id="291" r:id="rId27"/>
    <p:sldId id="312" r:id="rId28"/>
    <p:sldId id="292" r:id="rId29"/>
    <p:sldId id="313" r:id="rId30"/>
    <p:sldId id="293" r:id="rId31"/>
    <p:sldId id="302" r:id="rId32"/>
    <p:sldId id="303" r:id="rId33"/>
    <p:sldId id="294" r:id="rId34"/>
    <p:sldId id="301" r:id="rId35"/>
    <p:sldId id="315" r:id="rId36"/>
    <p:sldId id="317" r:id="rId37"/>
    <p:sldId id="316" r:id="rId38"/>
    <p:sldId id="297" r:id="rId39"/>
    <p:sldId id="298" r:id="rId40"/>
    <p:sldId id="300" r:id="rId41"/>
    <p:sldId id="319" r:id="rId42"/>
  </p:sldIdLst>
  <p:sldSz cx="12192000" cy="6858000"/>
  <p:notesSz cx="7010400" cy="92964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tchell, Chad" initials="MC"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napToObjects="1">
      <p:cViewPr varScale="1">
        <p:scale>
          <a:sx n="69" d="100"/>
          <a:sy n="69" d="100"/>
        </p:scale>
        <p:origin x="78" y="16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DC7985-0005-4FB0-B7F5-7151EF141E0B}" type="doc">
      <dgm:prSet loTypeId="urn:diagrams.loki3.com/VaryingWidthList" loCatId="list" qsTypeId="urn:microsoft.com/office/officeart/2005/8/quickstyle/simple1" qsCatId="simple" csTypeId="urn:microsoft.com/office/officeart/2005/8/colors/accent1_2" csCatId="accent1" phldr="1"/>
      <dgm:spPr/>
    </dgm:pt>
    <dgm:pt modelId="{88F336D8-6E7D-43E8-AEAA-F4C31324F555}">
      <dgm:prSet phldrT="[Text]"/>
      <dgm:spPr/>
      <dgm:t>
        <a:bodyPr/>
        <a:lstStyle/>
        <a:p>
          <a:r>
            <a:rPr lang="en-US" dirty="0" smtClean="0"/>
            <a:t>State Appropriations</a:t>
          </a:r>
          <a:endParaRPr lang="en-US" dirty="0"/>
        </a:p>
      </dgm:t>
    </dgm:pt>
    <dgm:pt modelId="{7B3E47C2-3F0E-4100-A2C5-11BEDB1344B6}" type="parTrans" cxnId="{BA7D1B4E-7076-4E72-A50E-A78B73C60DC4}">
      <dgm:prSet/>
      <dgm:spPr/>
      <dgm:t>
        <a:bodyPr/>
        <a:lstStyle/>
        <a:p>
          <a:endParaRPr lang="en-US"/>
        </a:p>
      </dgm:t>
    </dgm:pt>
    <dgm:pt modelId="{354067EB-3B43-4B10-986D-442066F5656C}" type="sibTrans" cxnId="{BA7D1B4E-7076-4E72-A50E-A78B73C60DC4}">
      <dgm:prSet/>
      <dgm:spPr/>
      <dgm:t>
        <a:bodyPr/>
        <a:lstStyle/>
        <a:p>
          <a:endParaRPr lang="en-US"/>
        </a:p>
      </dgm:t>
    </dgm:pt>
    <dgm:pt modelId="{C75D6EE1-F947-44B3-B84D-A79672DD4621}">
      <dgm:prSet phldrT="[Text]"/>
      <dgm:spPr/>
      <dgm:t>
        <a:bodyPr/>
        <a:lstStyle/>
        <a:p>
          <a:r>
            <a:rPr lang="en-US" dirty="0" smtClean="0"/>
            <a:t>Tuition (minus Financial Aid)</a:t>
          </a:r>
          <a:endParaRPr lang="en-US" dirty="0"/>
        </a:p>
      </dgm:t>
    </dgm:pt>
    <dgm:pt modelId="{D4ABA99F-6D45-45A6-A89A-20A58532B3AB}" type="parTrans" cxnId="{29C5CB44-F0F6-47DC-B21B-9EFABB43B641}">
      <dgm:prSet/>
      <dgm:spPr/>
      <dgm:t>
        <a:bodyPr/>
        <a:lstStyle/>
        <a:p>
          <a:endParaRPr lang="en-US"/>
        </a:p>
      </dgm:t>
    </dgm:pt>
    <dgm:pt modelId="{C9AE69B9-D5A4-4089-8E99-D9CF0AB0AFFC}" type="sibTrans" cxnId="{29C5CB44-F0F6-47DC-B21B-9EFABB43B641}">
      <dgm:prSet/>
      <dgm:spPr/>
      <dgm:t>
        <a:bodyPr/>
        <a:lstStyle/>
        <a:p>
          <a:endParaRPr lang="en-US"/>
        </a:p>
      </dgm:t>
    </dgm:pt>
    <dgm:pt modelId="{998244F4-946F-4F32-9D43-CC9F710617D0}">
      <dgm:prSet phldrT="[Text]"/>
      <dgm:spPr/>
      <dgm:t>
        <a:bodyPr/>
        <a:lstStyle/>
        <a:p>
          <a:r>
            <a:rPr lang="en-US" dirty="0" smtClean="0"/>
            <a:t>Room and Board</a:t>
          </a:r>
        </a:p>
      </dgm:t>
    </dgm:pt>
    <dgm:pt modelId="{9909DED6-F84A-4DF7-92B4-A34EF48EC4F5}" type="parTrans" cxnId="{FCCB59E3-E17F-463B-B166-0D8DDCEAD5E3}">
      <dgm:prSet/>
      <dgm:spPr/>
      <dgm:t>
        <a:bodyPr/>
        <a:lstStyle/>
        <a:p>
          <a:endParaRPr lang="en-US"/>
        </a:p>
      </dgm:t>
    </dgm:pt>
    <dgm:pt modelId="{28D54625-DF4A-49C8-BF8D-102706AD6043}" type="sibTrans" cxnId="{FCCB59E3-E17F-463B-B166-0D8DDCEAD5E3}">
      <dgm:prSet/>
      <dgm:spPr/>
      <dgm:t>
        <a:bodyPr/>
        <a:lstStyle/>
        <a:p>
          <a:endParaRPr lang="en-US"/>
        </a:p>
      </dgm:t>
    </dgm:pt>
    <dgm:pt modelId="{EF3479AD-EE49-44D1-8033-9FB64BC5613C}">
      <dgm:prSet/>
      <dgm:spPr/>
      <dgm:t>
        <a:bodyPr/>
        <a:lstStyle/>
        <a:p>
          <a:r>
            <a:rPr lang="en-US" dirty="0" smtClean="0"/>
            <a:t>Grants</a:t>
          </a:r>
          <a:endParaRPr lang="en-US" dirty="0"/>
        </a:p>
      </dgm:t>
    </dgm:pt>
    <dgm:pt modelId="{77A83B20-2ED8-4071-9CAF-9E2BAD98D8E6}" type="parTrans" cxnId="{B7235EAA-C4A3-439B-9312-7D9ECA8480C2}">
      <dgm:prSet/>
      <dgm:spPr/>
      <dgm:t>
        <a:bodyPr/>
        <a:lstStyle/>
        <a:p>
          <a:endParaRPr lang="en-US"/>
        </a:p>
      </dgm:t>
    </dgm:pt>
    <dgm:pt modelId="{9589F1EA-0696-4630-B2EB-367D095E7F86}" type="sibTrans" cxnId="{B7235EAA-C4A3-439B-9312-7D9ECA8480C2}">
      <dgm:prSet/>
      <dgm:spPr/>
      <dgm:t>
        <a:bodyPr/>
        <a:lstStyle/>
        <a:p>
          <a:endParaRPr lang="en-US"/>
        </a:p>
      </dgm:t>
    </dgm:pt>
    <dgm:pt modelId="{8AED5168-FCD0-4411-A977-A6DEC28FA810}">
      <dgm:prSet/>
      <dgm:spPr/>
      <dgm:t>
        <a:bodyPr/>
        <a:lstStyle/>
        <a:p>
          <a:r>
            <a:rPr lang="en-US" dirty="0" smtClean="0"/>
            <a:t>Gifts/Endowment Distributions</a:t>
          </a:r>
          <a:endParaRPr lang="en-US" dirty="0"/>
        </a:p>
      </dgm:t>
    </dgm:pt>
    <dgm:pt modelId="{748CC3D6-2F3A-440D-B50B-B300091C5BE7}" type="parTrans" cxnId="{ECCEC4B2-293F-4CD2-A68A-E8008B78E98A}">
      <dgm:prSet/>
      <dgm:spPr/>
      <dgm:t>
        <a:bodyPr/>
        <a:lstStyle/>
        <a:p>
          <a:endParaRPr lang="en-US"/>
        </a:p>
      </dgm:t>
    </dgm:pt>
    <dgm:pt modelId="{9A83CC6B-B82B-4522-BA6C-0D43567F58E3}" type="sibTrans" cxnId="{ECCEC4B2-293F-4CD2-A68A-E8008B78E98A}">
      <dgm:prSet/>
      <dgm:spPr/>
      <dgm:t>
        <a:bodyPr/>
        <a:lstStyle/>
        <a:p>
          <a:endParaRPr lang="en-US"/>
        </a:p>
      </dgm:t>
    </dgm:pt>
    <dgm:pt modelId="{D16C4133-38F4-4AE5-BA4A-CDE0A631082E}">
      <dgm:prSet/>
      <dgm:spPr/>
      <dgm:t>
        <a:bodyPr/>
        <a:lstStyle/>
        <a:p>
          <a:r>
            <a:rPr lang="en-US" dirty="0" smtClean="0"/>
            <a:t>Misc. (e.g. Royalties, leases)</a:t>
          </a:r>
          <a:endParaRPr lang="en-US" dirty="0"/>
        </a:p>
      </dgm:t>
    </dgm:pt>
    <dgm:pt modelId="{8A1A575C-6B4D-4972-9FE4-A5E72E2FB60F}" type="sibTrans" cxnId="{E4C92C15-99EE-48B1-A2AF-D398A5D537CC}">
      <dgm:prSet/>
      <dgm:spPr/>
      <dgm:t>
        <a:bodyPr/>
        <a:lstStyle/>
        <a:p>
          <a:endParaRPr lang="en-US"/>
        </a:p>
      </dgm:t>
    </dgm:pt>
    <dgm:pt modelId="{6AB9C486-E80C-46CB-AFFE-1FC2EBA6E689}" type="parTrans" cxnId="{E4C92C15-99EE-48B1-A2AF-D398A5D537CC}">
      <dgm:prSet/>
      <dgm:spPr/>
      <dgm:t>
        <a:bodyPr/>
        <a:lstStyle/>
        <a:p>
          <a:endParaRPr lang="en-US"/>
        </a:p>
      </dgm:t>
    </dgm:pt>
    <dgm:pt modelId="{B3E09C91-E5AA-4B94-861E-20FF5417E9B0}" type="pres">
      <dgm:prSet presAssocID="{45DC7985-0005-4FB0-B7F5-7151EF141E0B}" presName="Name0" presStyleCnt="0">
        <dgm:presLayoutVars>
          <dgm:resizeHandles/>
        </dgm:presLayoutVars>
      </dgm:prSet>
      <dgm:spPr/>
    </dgm:pt>
    <dgm:pt modelId="{76859780-11D8-4E18-AAA1-715CF1FB5566}" type="pres">
      <dgm:prSet presAssocID="{88F336D8-6E7D-43E8-AEAA-F4C31324F555}" presName="text" presStyleLbl="node1" presStyleIdx="0" presStyleCnt="6">
        <dgm:presLayoutVars>
          <dgm:bulletEnabled val="1"/>
        </dgm:presLayoutVars>
      </dgm:prSet>
      <dgm:spPr/>
      <dgm:t>
        <a:bodyPr/>
        <a:lstStyle/>
        <a:p>
          <a:endParaRPr lang="en-US"/>
        </a:p>
      </dgm:t>
    </dgm:pt>
    <dgm:pt modelId="{D8D2652B-DB88-42C7-8190-26CB5B2725ED}" type="pres">
      <dgm:prSet presAssocID="{354067EB-3B43-4B10-986D-442066F5656C}" presName="space" presStyleCnt="0"/>
      <dgm:spPr/>
    </dgm:pt>
    <dgm:pt modelId="{10750E90-BE1A-4D45-8340-B7D41508C43A}" type="pres">
      <dgm:prSet presAssocID="{C75D6EE1-F947-44B3-B84D-A79672DD4621}" presName="text" presStyleLbl="node1" presStyleIdx="1" presStyleCnt="6">
        <dgm:presLayoutVars>
          <dgm:bulletEnabled val="1"/>
        </dgm:presLayoutVars>
      </dgm:prSet>
      <dgm:spPr/>
      <dgm:t>
        <a:bodyPr/>
        <a:lstStyle/>
        <a:p>
          <a:endParaRPr lang="en-US"/>
        </a:p>
      </dgm:t>
    </dgm:pt>
    <dgm:pt modelId="{DF207E3F-459A-48EC-A434-1A3D47D1AAE4}" type="pres">
      <dgm:prSet presAssocID="{C9AE69B9-D5A4-4089-8E99-D9CF0AB0AFFC}" presName="space" presStyleCnt="0"/>
      <dgm:spPr/>
    </dgm:pt>
    <dgm:pt modelId="{464B8518-0D7B-42AE-A751-F50AAD625372}" type="pres">
      <dgm:prSet presAssocID="{998244F4-946F-4F32-9D43-CC9F710617D0}" presName="text" presStyleLbl="node1" presStyleIdx="2" presStyleCnt="6">
        <dgm:presLayoutVars>
          <dgm:bulletEnabled val="1"/>
        </dgm:presLayoutVars>
      </dgm:prSet>
      <dgm:spPr/>
      <dgm:t>
        <a:bodyPr/>
        <a:lstStyle/>
        <a:p>
          <a:endParaRPr lang="en-US"/>
        </a:p>
      </dgm:t>
    </dgm:pt>
    <dgm:pt modelId="{7C36A452-B631-48DC-9A43-20EEEC157C69}" type="pres">
      <dgm:prSet presAssocID="{28D54625-DF4A-49C8-BF8D-102706AD6043}" presName="space" presStyleCnt="0"/>
      <dgm:spPr/>
    </dgm:pt>
    <dgm:pt modelId="{312A8F83-7F59-43A6-95AE-5B2C60D89582}" type="pres">
      <dgm:prSet presAssocID="{EF3479AD-EE49-44D1-8033-9FB64BC5613C}" presName="text" presStyleLbl="node1" presStyleIdx="3" presStyleCnt="6">
        <dgm:presLayoutVars>
          <dgm:bulletEnabled val="1"/>
        </dgm:presLayoutVars>
      </dgm:prSet>
      <dgm:spPr/>
      <dgm:t>
        <a:bodyPr/>
        <a:lstStyle/>
        <a:p>
          <a:endParaRPr lang="en-US"/>
        </a:p>
      </dgm:t>
    </dgm:pt>
    <dgm:pt modelId="{7A9042BE-90EC-48AD-8820-F33FEABBFED3}" type="pres">
      <dgm:prSet presAssocID="{9589F1EA-0696-4630-B2EB-367D095E7F86}" presName="space" presStyleCnt="0"/>
      <dgm:spPr/>
    </dgm:pt>
    <dgm:pt modelId="{510C63DF-9F22-4001-A3C0-7DD0EE75A50A}" type="pres">
      <dgm:prSet presAssocID="{8AED5168-FCD0-4411-A977-A6DEC28FA810}" presName="text" presStyleLbl="node1" presStyleIdx="4" presStyleCnt="6">
        <dgm:presLayoutVars>
          <dgm:bulletEnabled val="1"/>
        </dgm:presLayoutVars>
      </dgm:prSet>
      <dgm:spPr/>
      <dgm:t>
        <a:bodyPr/>
        <a:lstStyle/>
        <a:p>
          <a:endParaRPr lang="en-US"/>
        </a:p>
      </dgm:t>
    </dgm:pt>
    <dgm:pt modelId="{157B4844-2FF7-4B66-96C5-0A19FD838C45}" type="pres">
      <dgm:prSet presAssocID="{9A83CC6B-B82B-4522-BA6C-0D43567F58E3}" presName="space" presStyleCnt="0"/>
      <dgm:spPr/>
    </dgm:pt>
    <dgm:pt modelId="{36A8903E-A978-4936-BC82-EB5B877C035E}" type="pres">
      <dgm:prSet presAssocID="{D16C4133-38F4-4AE5-BA4A-CDE0A631082E}" presName="text" presStyleLbl="node1" presStyleIdx="5" presStyleCnt="6">
        <dgm:presLayoutVars>
          <dgm:bulletEnabled val="1"/>
        </dgm:presLayoutVars>
      </dgm:prSet>
      <dgm:spPr/>
      <dgm:t>
        <a:bodyPr/>
        <a:lstStyle/>
        <a:p>
          <a:endParaRPr lang="en-US"/>
        </a:p>
      </dgm:t>
    </dgm:pt>
  </dgm:ptLst>
  <dgm:cxnLst>
    <dgm:cxn modelId="{FCCB59E3-E17F-463B-B166-0D8DDCEAD5E3}" srcId="{45DC7985-0005-4FB0-B7F5-7151EF141E0B}" destId="{998244F4-946F-4F32-9D43-CC9F710617D0}" srcOrd="2" destOrd="0" parTransId="{9909DED6-F84A-4DF7-92B4-A34EF48EC4F5}" sibTransId="{28D54625-DF4A-49C8-BF8D-102706AD6043}"/>
    <dgm:cxn modelId="{2DD11604-9BC0-4E24-98D4-87A1723F3A9C}" type="presOf" srcId="{EF3479AD-EE49-44D1-8033-9FB64BC5613C}" destId="{312A8F83-7F59-43A6-95AE-5B2C60D89582}" srcOrd="0" destOrd="0" presId="urn:diagrams.loki3.com/VaryingWidthList"/>
    <dgm:cxn modelId="{ECCEC4B2-293F-4CD2-A68A-E8008B78E98A}" srcId="{45DC7985-0005-4FB0-B7F5-7151EF141E0B}" destId="{8AED5168-FCD0-4411-A977-A6DEC28FA810}" srcOrd="4" destOrd="0" parTransId="{748CC3D6-2F3A-440D-B50B-B300091C5BE7}" sibTransId="{9A83CC6B-B82B-4522-BA6C-0D43567F58E3}"/>
    <dgm:cxn modelId="{6CE42C36-6979-4057-9057-631D89B1F2D6}" type="presOf" srcId="{D16C4133-38F4-4AE5-BA4A-CDE0A631082E}" destId="{36A8903E-A978-4936-BC82-EB5B877C035E}" srcOrd="0" destOrd="0" presId="urn:diagrams.loki3.com/VaryingWidthList"/>
    <dgm:cxn modelId="{CE8E5D53-77CF-4AF3-B045-ECF55F8A1B16}" type="presOf" srcId="{8AED5168-FCD0-4411-A977-A6DEC28FA810}" destId="{510C63DF-9F22-4001-A3C0-7DD0EE75A50A}" srcOrd="0" destOrd="0" presId="urn:diagrams.loki3.com/VaryingWidthList"/>
    <dgm:cxn modelId="{6535EB8F-C78F-4357-9C2B-E21981354EFA}" type="presOf" srcId="{88F336D8-6E7D-43E8-AEAA-F4C31324F555}" destId="{76859780-11D8-4E18-AAA1-715CF1FB5566}" srcOrd="0" destOrd="0" presId="urn:diagrams.loki3.com/VaryingWidthList"/>
    <dgm:cxn modelId="{BA7D1B4E-7076-4E72-A50E-A78B73C60DC4}" srcId="{45DC7985-0005-4FB0-B7F5-7151EF141E0B}" destId="{88F336D8-6E7D-43E8-AEAA-F4C31324F555}" srcOrd="0" destOrd="0" parTransId="{7B3E47C2-3F0E-4100-A2C5-11BEDB1344B6}" sibTransId="{354067EB-3B43-4B10-986D-442066F5656C}"/>
    <dgm:cxn modelId="{E4C92C15-99EE-48B1-A2AF-D398A5D537CC}" srcId="{45DC7985-0005-4FB0-B7F5-7151EF141E0B}" destId="{D16C4133-38F4-4AE5-BA4A-CDE0A631082E}" srcOrd="5" destOrd="0" parTransId="{6AB9C486-E80C-46CB-AFFE-1FC2EBA6E689}" sibTransId="{8A1A575C-6B4D-4972-9FE4-A5E72E2FB60F}"/>
    <dgm:cxn modelId="{B7235EAA-C4A3-439B-9312-7D9ECA8480C2}" srcId="{45DC7985-0005-4FB0-B7F5-7151EF141E0B}" destId="{EF3479AD-EE49-44D1-8033-9FB64BC5613C}" srcOrd="3" destOrd="0" parTransId="{77A83B20-2ED8-4071-9CAF-9E2BAD98D8E6}" sibTransId="{9589F1EA-0696-4630-B2EB-367D095E7F86}"/>
    <dgm:cxn modelId="{72755835-C23A-468E-8748-77A0BBAB7F6E}" type="presOf" srcId="{998244F4-946F-4F32-9D43-CC9F710617D0}" destId="{464B8518-0D7B-42AE-A751-F50AAD625372}" srcOrd="0" destOrd="0" presId="urn:diagrams.loki3.com/VaryingWidthList"/>
    <dgm:cxn modelId="{03F7DD73-F2D7-4F4B-B287-6022DD69FEBA}" type="presOf" srcId="{C75D6EE1-F947-44B3-B84D-A79672DD4621}" destId="{10750E90-BE1A-4D45-8340-B7D41508C43A}" srcOrd="0" destOrd="0" presId="urn:diagrams.loki3.com/VaryingWidthList"/>
    <dgm:cxn modelId="{29C5CB44-F0F6-47DC-B21B-9EFABB43B641}" srcId="{45DC7985-0005-4FB0-B7F5-7151EF141E0B}" destId="{C75D6EE1-F947-44B3-B84D-A79672DD4621}" srcOrd="1" destOrd="0" parTransId="{D4ABA99F-6D45-45A6-A89A-20A58532B3AB}" sibTransId="{C9AE69B9-D5A4-4089-8E99-D9CF0AB0AFFC}"/>
    <dgm:cxn modelId="{46A505CE-6970-49B4-8F3D-D9B3759B7757}" type="presOf" srcId="{45DC7985-0005-4FB0-B7F5-7151EF141E0B}" destId="{B3E09C91-E5AA-4B94-861E-20FF5417E9B0}" srcOrd="0" destOrd="0" presId="urn:diagrams.loki3.com/VaryingWidthList"/>
    <dgm:cxn modelId="{27F515F9-B92D-49A6-90DD-A6CB00DF0632}" type="presParOf" srcId="{B3E09C91-E5AA-4B94-861E-20FF5417E9B0}" destId="{76859780-11D8-4E18-AAA1-715CF1FB5566}" srcOrd="0" destOrd="0" presId="urn:diagrams.loki3.com/VaryingWidthList"/>
    <dgm:cxn modelId="{C27559DD-2065-4BC5-9C89-ECC33967CF80}" type="presParOf" srcId="{B3E09C91-E5AA-4B94-861E-20FF5417E9B0}" destId="{D8D2652B-DB88-42C7-8190-26CB5B2725ED}" srcOrd="1" destOrd="0" presId="urn:diagrams.loki3.com/VaryingWidthList"/>
    <dgm:cxn modelId="{5C7A8FA6-C39E-4366-B64A-B17F9C4A6FAE}" type="presParOf" srcId="{B3E09C91-E5AA-4B94-861E-20FF5417E9B0}" destId="{10750E90-BE1A-4D45-8340-B7D41508C43A}" srcOrd="2" destOrd="0" presId="urn:diagrams.loki3.com/VaryingWidthList"/>
    <dgm:cxn modelId="{C2BC34BF-8450-475C-8B46-9AFB9BB1ABB4}" type="presParOf" srcId="{B3E09C91-E5AA-4B94-861E-20FF5417E9B0}" destId="{DF207E3F-459A-48EC-A434-1A3D47D1AAE4}" srcOrd="3" destOrd="0" presId="urn:diagrams.loki3.com/VaryingWidthList"/>
    <dgm:cxn modelId="{B48EEE2B-DB35-4542-9012-AC4C930612DA}" type="presParOf" srcId="{B3E09C91-E5AA-4B94-861E-20FF5417E9B0}" destId="{464B8518-0D7B-42AE-A751-F50AAD625372}" srcOrd="4" destOrd="0" presId="urn:diagrams.loki3.com/VaryingWidthList"/>
    <dgm:cxn modelId="{FB94245D-8DD8-4685-9E56-76C32962B514}" type="presParOf" srcId="{B3E09C91-E5AA-4B94-861E-20FF5417E9B0}" destId="{7C36A452-B631-48DC-9A43-20EEEC157C69}" srcOrd="5" destOrd="0" presId="urn:diagrams.loki3.com/VaryingWidthList"/>
    <dgm:cxn modelId="{70DE9A70-46BA-4137-B5FD-0A1988F4CEC5}" type="presParOf" srcId="{B3E09C91-E5AA-4B94-861E-20FF5417E9B0}" destId="{312A8F83-7F59-43A6-95AE-5B2C60D89582}" srcOrd="6" destOrd="0" presId="urn:diagrams.loki3.com/VaryingWidthList"/>
    <dgm:cxn modelId="{D5A64ABE-52F5-46FC-8B08-86F873A93AA6}" type="presParOf" srcId="{B3E09C91-E5AA-4B94-861E-20FF5417E9B0}" destId="{7A9042BE-90EC-48AD-8820-F33FEABBFED3}" srcOrd="7" destOrd="0" presId="urn:diagrams.loki3.com/VaryingWidthList"/>
    <dgm:cxn modelId="{EB41086C-7C27-4A69-8FFB-9E57D53FB678}" type="presParOf" srcId="{B3E09C91-E5AA-4B94-861E-20FF5417E9B0}" destId="{510C63DF-9F22-4001-A3C0-7DD0EE75A50A}" srcOrd="8" destOrd="0" presId="urn:diagrams.loki3.com/VaryingWidthList"/>
    <dgm:cxn modelId="{9B2DECF1-CF9E-4ED8-9BFF-03881B273910}" type="presParOf" srcId="{B3E09C91-E5AA-4B94-861E-20FF5417E9B0}" destId="{157B4844-2FF7-4B66-96C5-0A19FD838C45}" srcOrd="9" destOrd="0" presId="urn:diagrams.loki3.com/VaryingWidthList"/>
    <dgm:cxn modelId="{7D373942-FBF9-4B6E-81D0-174694128F25}" type="presParOf" srcId="{B3E09C91-E5AA-4B94-861E-20FF5417E9B0}" destId="{36A8903E-A978-4936-BC82-EB5B877C035E}" srcOrd="1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49D904-CE92-4997-82A6-AAA0D6B635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31B6288-0B6C-403B-B01F-568E380408A8}">
      <dgm:prSet phldrT="[Text]"/>
      <dgm:spPr/>
      <dgm:t>
        <a:bodyPr/>
        <a:lstStyle/>
        <a:p>
          <a:r>
            <a:rPr lang="en-US" dirty="0" smtClean="0"/>
            <a:t>State Support of Instruction (SSI)</a:t>
          </a:r>
          <a:endParaRPr lang="en-US" dirty="0"/>
        </a:p>
      </dgm:t>
    </dgm:pt>
    <dgm:pt modelId="{48A43E9C-DFAB-4060-9D10-1CEE1E7B5B26}" type="parTrans" cxnId="{EC9C1705-5FFC-4CBC-830C-5CD70D4FA147}">
      <dgm:prSet/>
      <dgm:spPr/>
      <dgm:t>
        <a:bodyPr/>
        <a:lstStyle/>
        <a:p>
          <a:endParaRPr lang="en-US"/>
        </a:p>
      </dgm:t>
    </dgm:pt>
    <dgm:pt modelId="{12CB5F2C-09FA-46EA-97B3-B6FA8504D9CC}" type="sibTrans" cxnId="{EC9C1705-5FFC-4CBC-830C-5CD70D4FA147}">
      <dgm:prSet/>
      <dgm:spPr/>
      <dgm:t>
        <a:bodyPr/>
        <a:lstStyle/>
        <a:p>
          <a:endParaRPr lang="en-US"/>
        </a:p>
      </dgm:t>
    </dgm:pt>
    <dgm:pt modelId="{C4FCA305-860E-4EFA-8423-026B8520E1F7}">
      <dgm:prSet phldrT="[Text]"/>
      <dgm:spPr/>
      <dgm:t>
        <a:bodyPr/>
        <a:lstStyle/>
        <a:p>
          <a:r>
            <a:rPr lang="en-US" dirty="0" smtClean="0"/>
            <a:t>Legislature determines statewide subsidy pool</a:t>
          </a:r>
          <a:endParaRPr lang="en-US" dirty="0"/>
        </a:p>
      </dgm:t>
    </dgm:pt>
    <dgm:pt modelId="{FFAEB804-1E1F-4D69-A7B8-0C406F1D256C}" type="parTrans" cxnId="{9074E12B-1FB2-4791-85F7-5E9490F25BCC}">
      <dgm:prSet/>
      <dgm:spPr/>
      <dgm:t>
        <a:bodyPr/>
        <a:lstStyle/>
        <a:p>
          <a:endParaRPr lang="en-US"/>
        </a:p>
      </dgm:t>
    </dgm:pt>
    <dgm:pt modelId="{641FC3D3-C8DE-40A7-9548-D3B4C5751B38}" type="sibTrans" cxnId="{9074E12B-1FB2-4791-85F7-5E9490F25BCC}">
      <dgm:prSet/>
      <dgm:spPr/>
      <dgm:t>
        <a:bodyPr/>
        <a:lstStyle/>
        <a:p>
          <a:endParaRPr lang="en-US"/>
        </a:p>
      </dgm:t>
    </dgm:pt>
    <dgm:pt modelId="{FBED9D73-4E73-45C6-A878-AAB83D843A94}">
      <dgm:prSet phldrT="[Text]"/>
      <dgm:spPr/>
      <dgm:t>
        <a:bodyPr/>
        <a:lstStyle/>
        <a:p>
          <a:r>
            <a:rPr lang="en-US" dirty="0" smtClean="0"/>
            <a:t>Individual university share determined via formula-based allocation (SSI Model)</a:t>
          </a:r>
          <a:endParaRPr lang="en-US" dirty="0"/>
        </a:p>
      </dgm:t>
    </dgm:pt>
    <dgm:pt modelId="{FEA7F9AE-361C-4494-B131-5D5999E47187}" type="parTrans" cxnId="{3E96EA2E-C34C-4C0D-83ED-AC43575CE714}">
      <dgm:prSet/>
      <dgm:spPr/>
      <dgm:t>
        <a:bodyPr/>
        <a:lstStyle/>
        <a:p>
          <a:endParaRPr lang="en-US"/>
        </a:p>
      </dgm:t>
    </dgm:pt>
    <dgm:pt modelId="{C78F1FEF-65A6-482A-BC55-726E6510E255}" type="sibTrans" cxnId="{3E96EA2E-C34C-4C0D-83ED-AC43575CE714}">
      <dgm:prSet/>
      <dgm:spPr/>
      <dgm:t>
        <a:bodyPr/>
        <a:lstStyle/>
        <a:p>
          <a:endParaRPr lang="en-US"/>
        </a:p>
      </dgm:t>
    </dgm:pt>
    <dgm:pt modelId="{089F94CF-903C-4D7F-B205-AE44EE84E924}">
      <dgm:prSet/>
      <dgm:spPr/>
      <dgm:t>
        <a:bodyPr/>
        <a:lstStyle/>
        <a:p>
          <a:r>
            <a:rPr lang="en-US" dirty="0" smtClean="0"/>
            <a:t>SSI Model has been volatile</a:t>
          </a:r>
        </a:p>
      </dgm:t>
    </dgm:pt>
    <dgm:pt modelId="{B01279CC-7820-42BA-B5D7-62C8E7871726}" type="parTrans" cxnId="{27452DBE-B32C-40E5-A225-B41ADF4461E2}">
      <dgm:prSet/>
      <dgm:spPr/>
      <dgm:t>
        <a:bodyPr/>
        <a:lstStyle/>
        <a:p>
          <a:endParaRPr lang="en-US"/>
        </a:p>
      </dgm:t>
    </dgm:pt>
    <dgm:pt modelId="{654063EF-850F-4116-8AFA-9800B61472A0}" type="sibTrans" cxnId="{27452DBE-B32C-40E5-A225-B41ADF4461E2}">
      <dgm:prSet/>
      <dgm:spPr/>
      <dgm:t>
        <a:bodyPr/>
        <a:lstStyle/>
        <a:p>
          <a:endParaRPr lang="en-US"/>
        </a:p>
      </dgm:t>
    </dgm:pt>
    <dgm:pt modelId="{33112631-68EE-49C8-BAA1-10E695E4C6C5}">
      <dgm:prSet phldrT="[Text]"/>
      <dgm:spPr/>
      <dgm:t>
        <a:bodyPr/>
        <a:lstStyle/>
        <a:p>
          <a:r>
            <a:rPr lang="en-US" dirty="0" smtClean="0"/>
            <a:t>Funding to subsidize the cost of education</a:t>
          </a:r>
          <a:endParaRPr lang="en-US" dirty="0"/>
        </a:p>
      </dgm:t>
    </dgm:pt>
    <dgm:pt modelId="{95437F1A-08EF-42F5-BC4D-4BBEEA20BF8A}" type="parTrans" cxnId="{BE6FAE86-E4D1-44C1-9726-5329653AB3A1}">
      <dgm:prSet/>
      <dgm:spPr/>
      <dgm:t>
        <a:bodyPr/>
        <a:lstStyle/>
        <a:p>
          <a:endParaRPr lang="en-US"/>
        </a:p>
      </dgm:t>
    </dgm:pt>
    <dgm:pt modelId="{0A6DF1FE-2E3B-43E5-9F43-62F0DE392A15}" type="sibTrans" cxnId="{BE6FAE86-E4D1-44C1-9726-5329653AB3A1}">
      <dgm:prSet/>
      <dgm:spPr/>
      <dgm:t>
        <a:bodyPr/>
        <a:lstStyle/>
        <a:p>
          <a:endParaRPr lang="en-US"/>
        </a:p>
      </dgm:t>
    </dgm:pt>
    <dgm:pt modelId="{1E8567EE-D5A9-44B4-903B-9ACCB5B9B37F}">
      <dgm:prSet phldrT="[Text]"/>
      <dgm:spPr/>
      <dgm:t>
        <a:bodyPr/>
        <a:lstStyle/>
        <a:p>
          <a:r>
            <a:rPr lang="en-US" dirty="0" smtClean="0"/>
            <a:t>Performance-based – Course &amp; Degree Completions</a:t>
          </a:r>
          <a:endParaRPr lang="en-US" dirty="0"/>
        </a:p>
      </dgm:t>
    </dgm:pt>
    <dgm:pt modelId="{1A853484-4AF0-4796-B26F-21ECEA107C34}" type="parTrans" cxnId="{8D2FBE8C-8C15-4094-8E86-92DF0A2AA8BC}">
      <dgm:prSet/>
      <dgm:spPr/>
      <dgm:t>
        <a:bodyPr/>
        <a:lstStyle/>
        <a:p>
          <a:endParaRPr lang="en-US"/>
        </a:p>
      </dgm:t>
    </dgm:pt>
    <dgm:pt modelId="{D5CB4F32-FBFB-4F9B-A0D4-26BCF62F02B7}" type="sibTrans" cxnId="{8D2FBE8C-8C15-4094-8E86-92DF0A2AA8BC}">
      <dgm:prSet/>
      <dgm:spPr/>
      <dgm:t>
        <a:bodyPr/>
        <a:lstStyle/>
        <a:p>
          <a:endParaRPr lang="en-US"/>
        </a:p>
      </dgm:t>
    </dgm:pt>
    <dgm:pt modelId="{E8FCD148-4FB3-4C5D-99E5-711DDDDC8D72}">
      <dgm:prSet phldrT="[Text]"/>
      <dgm:spPr/>
      <dgm:t>
        <a:bodyPr/>
        <a:lstStyle/>
        <a:p>
          <a:r>
            <a:rPr lang="en-US" dirty="0" smtClean="0"/>
            <a:t>Medical, Doctoral components</a:t>
          </a:r>
          <a:endParaRPr lang="en-US" dirty="0"/>
        </a:p>
      </dgm:t>
    </dgm:pt>
    <dgm:pt modelId="{5EC3AAF8-3F28-4F05-B3A2-6B4A2E5593C6}" type="parTrans" cxnId="{81BD3610-49A4-45D1-B27B-1390F8C174C5}">
      <dgm:prSet/>
      <dgm:spPr/>
      <dgm:t>
        <a:bodyPr/>
        <a:lstStyle/>
        <a:p>
          <a:endParaRPr lang="en-US"/>
        </a:p>
      </dgm:t>
    </dgm:pt>
    <dgm:pt modelId="{AC899909-C5E3-4688-AD7E-595C8BE13B19}" type="sibTrans" cxnId="{81BD3610-49A4-45D1-B27B-1390F8C174C5}">
      <dgm:prSet/>
      <dgm:spPr/>
      <dgm:t>
        <a:bodyPr/>
        <a:lstStyle/>
        <a:p>
          <a:endParaRPr lang="en-US"/>
        </a:p>
      </dgm:t>
    </dgm:pt>
    <dgm:pt modelId="{6E47E8D6-DAB8-4C8B-954D-693AFF4A0F13}" type="pres">
      <dgm:prSet presAssocID="{AC49D904-CE92-4997-82A6-AAA0D6B635A5}" presName="linear" presStyleCnt="0">
        <dgm:presLayoutVars>
          <dgm:animLvl val="lvl"/>
          <dgm:resizeHandles val="exact"/>
        </dgm:presLayoutVars>
      </dgm:prSet>
      <dgm:spPr/>
      <dgm:t>
        <a:bodyPr/>
        <a:lstStyle/>
        <a:p>
          <a:endParaRPr lang="en-US"/>
        </a:p>
      </dgm:t>
    </dgm:pt>
    <dgm:pt modelId="{B4B83A05-5247-481A-AC10-207A4AD9F10C}" type="pres">
      <dgm:prSet presAssocID="{531B6288-0B6C-403B-B01F-568E380408A8}" presName="parentText" presStyleLbl="node1" presStyleIdx="0" presStyleCnt="1">
        <dgm:presLayoutVars>
          <dgm:chMax val="0"/>
          <dgm:bulletEnabled val="1"/>
        </dgm:presLayoutVars>
      </dgm:prSet>
      <dgm:spPr/>
      <dgm:t>
        <a:bodyPr/>
        <a:lstStyle/>
        <a:p>
          <a:endParaRPr lang="en-US"/>
        </a:p>
      </dgm:t>
    </dgm:pt>
    <dgm:pt modelId="{8DD88EA3-D5F2-435D-A39F-AFF135B28070}" type="pres">
      <dgm:prSet presAssocID="{531B6288-0B6C-403B-B01F-568E380408A8}" presName="childText" presStyleLbl="revTx" presStyleIdx="0" presStyleCnt="1">
        <dgm:presLayoutVars>
          <dgm:bulletEnabled val="1"/>
        </dgm:presLayoutVars>
      </dgm:prSet>
      <dgm:spPr/>
      <dgm:t>
        <a:bodyPr/>
        <a:lstStyle/>
        <a:p>
          <a:endParaRPr lang="en-US"/>
        </a:p>
      </dgm:t>
    </dgm:pt>
  </dgm:ptLst>
  <dgm:cxnLst>
    <dgm:cxn modelId="{9074E12B-1FB2-4791-85F7-5E9490F25BCC}" srcId="{531B6288-0B6C-403B-B01F-568E380408A8}" destId="{C4FCA305-860E-4EFA-8423-026B8520E1F7}" srcOrd="1" destOrd="0" parTransId="{FFAEB804-1E1F-4D69-A7B8-0C406F1D256C}" sibTransId="{641FC3D3-C8DE-40A7-9548-D3B4C5751B38}"/>
    <dgm:cxn modelId="{DA34F36D-FB79-42D0-B611-F2208D5F0A4C}" type="presOf" srcId="{E8FCD148-4FB3-4C5D-99E5-711DDDDC8D72}" destId="{8DD88EA3-D5F2-435D-A39F-AFF135B28070}" srcOrd="0" destOrd="4" presId="urn:microsoft.com/office/officeart/2005/8/layout/vList2"/>
    <dgm:cxn modelId="{141E970C-CA9E-4DD9-BEFB-C10348EA0F1D}" type="presOf" srcId="{1E8567EE-D5A9-44B4-903B-9ACCB5B9B37F}" destId="{8DD88EA3-D5F2-435D-A39F-AFF135B28070}" srcOrd="0" destOrd="3" presId="urn:microsoft.com/office/officeart/2005/8/layout/vList2"/>
    <dgm:cxn modelId="{81BD3610-49A4-45D1-B27B-1390F8C174C5}" srcId="{FBED9D73-4E73-45C6-A878-AAB83D843A94}" destId="{E8FCD148-4FB3-4C5D-99E5-711DDDDC8D72}" srcOrd="1" destOrd="0" parTransId="{5EC3AAF8-3F28-4F05-B3A2-6B4A2E5593C6}" sibTransId="{AC899909-C5E3-4688-AD7E-595C8BE13B19}"/>
    <dgm:cxn modelId="{EFA46B0B-775C-4824-A5CA-F31949126DE0}" type="presOf" srcId="{33112631-68EE-49C8-BAA1-10E695E4C6C5}" destId="{8DD88EA3-D5F2-435D-A39F-AFF135B28070}" srcOrd="0" destOrd="0" presId="urn:microsoft.com/office/officeart/2005/8/layout/vList2"/>
    <dgm:cxn modelId="{27452DBE-B32C-40E5-A225-B41ADF4461E2}" srcId="{531B6288-0B6C-403B-B01F-568E380408A8}" destId="{089F94CF-903C-4D7F-B205-AE44EE84E924}" srcOrd="3" destOrd="0" parTransId="{B01279CC-7820-42BA-B5D7-62C8E7871726}" sibTransId="{654063EF-850F-4116-8AFA-9800B61472A0}"/>
    <dgm:cxn modelId="{3E96EA2E-C34C-4C0D-83ED-AC43575CE714}" srcId="{531B6288-0B6C-403B-B01F-568E380408A8}" destId="{FBED9D73-4E73-45C6-A878-AAB83D843A94}" srcOrd="2" destOrd="0" parTransId="{FEA7F9AE-361C-4494-B131-5D5999E47187}" sibTransId="{C78F1FEF-65A6-482A-BC55-726E6510E255}"/>
    <dgm:cxn modelId="{BE6FAE86-E4D1-44C1-9726-5329653AB3A1}" srcId="{531B6288-0B6C-403B-B01F-568E380408A8}" destId="{33112631-68EE-49C8-BAA1-10E695E4C6C5}" srcOrd="0" destOrd="0" parTransId="{95437F1A-08EF-42F5-BC4D-4BBEEA20BF8A}" sibTransId="{0A6DF1FE-2E3B-43E5-9F43-62F0DE392A15}"/>
    <dgm:cxn modelId="{EC9C1705-5FFC-4CBC-830C-5CD70D4FA147}" srcId="{AC49D904-CE92-4997-82A6-AAA0D6B635A5}" destId="{531B6288-0B6C-403B-B01F-568E380408A8}" srcOrd="0" destOrd="0" parTransId="{48A43E9C-DFAB-4060-9D10-1CEE1E7B5B26}" sibTransId="{12CB5F2C-09FA-46EA-97B3-B6FA8504D9CC}"/>
    <dgm:cxn modelId="{1494CAAD-7A70-4303-894A-49E4758ECBDC}" type="presOf" srcId="{AC49D904-CE92-4997-82A6-AAA0D6B635A5}" destId="{6E47E8D6-DAB8-4C8B-954D-693AFF4A0F13}" srcOrd="0" destOrd="0" presId="urn:microsoft.com/office/officeart/2005/8/layout/vList2"/>
    <dgm:cxn modelId="{67A9D8B0-E3BA-481C-8E49-BE5F52EC7B9B}" type="presOf" srcId="{C4FCA305-860E-4EFA-8423-026B8520E1F7}" destId="{8DD88EA3-D5F2-435D-A39F-AFF135B28070}" srcOrd="0" destOrd="1" presId="urn:microsoft.com/office/officeart/2005/8/layout/vList2"/>
    <dgm:cxn modelId="{A6B05917-EF2F-4AA5-BD16-2E02AA936A0C}" type="presOf" srcId="{531B6288-0B6C-403B-B01F-568E380408A8}" destId="{B4B83A05-5247-481A-AC10-207A4AD9F10C}" srcOrd="0" destOrd="0" presId="urn:microsoft.com/office/officeart/2005/8/layout/vList2"/>
    <dgm:cxn modelId="{8D2FBE8C-8C15-4094-8E86-92DF0A2AA8BC}" srcId="{FBED9D73-4E73-45C6-A878-AAB83D843A94}" destId="{1E8567EE-D5A9-44B4-903B-9ACCB5B9B37F}" srcOrd="0" destOrd="0" parTransId="{1A853484-4AF0-4796-B26F-21ECEA107C34}" sibTransId="{D5CB4F32-FBFB-4F9B-A0D4-26BCF62F02B7}"/>
    <dgm:cxn modelId="{53AEE12A-D70C-4E2F-A67A-1641CF38332B}" type="presOf" srcId="{089F94CF-903C-4D7F-B205-AE44EE84E924}" destId="{8DD88EA3-D5F2-435D-A39F-AFF135B28070}" srcOrd="0" destOrd="5" presId="urn:microsoft.com/office/officeart/2005/8/layout/vList2"/>
    <dgm:cxn modelId="{733F0597-6CBF-4746-91A1-D9B419AC6001}" type="presOf" srcId="{FBED9D73-4E73-45C6-A878-AAB83D843A94}" destId="{8DD88EA3-D5F2-435D-A39F-AFF135B28070}" srcOrd="0" destOrd="2" presId="urn:microsoft.com/office/officeart/2005/8/layout/vList2"/>
    <dgm:cxn modelId="{8A715F72-C695-4F41-ACF6-B43697669720}" type="presParOf" srcId="{6E47E8D6-DAB8-4C8B-954D-693AFF4A0F13}" destId="{B4B83A05-5247-481A-AC10-207A4AD9F10C}" srcOrd="0" destOrd="0" presId="urn:microsoft.com/office/officeart/2005/8/layout/vList2"/>
    <dgm:cxn modelId="{A71ACFB8-B058-4746-A4DB-1FD3EEAEBA78}" type="presParOf" srcId="{6E47E8D6-DAB8-4C8B-954D-693AFF4A0F13}" destId="{8DD88EA3-D5F2-435D-A39F-AFF135B2807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49D904-CE92-4997-82A6-AAA0D6B635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31B6288-0B6C-403B-B01F-568E380408A8}">
      <dgm:prSet phldrT="[Text]"/>
      <dgm:spPr/>
      <dgm:t>
        <a:bodyPr/>
        <a:lstStyle/>
        <a:p>
          <a:r>
            <a:rPr lang="en-US" dirty="0" smtClean="0"/>
            <a:t>Recruitment</a:t>
          </a:r>
          <a:endParaRPr lang="en-US" dirty="0"/>
        </a:p>
      </dgm:t>
    </dgm:pt>
    <dgm:pt modelId="{48A43E9C-DFAB-4060-9D10-1CEE1E7B5B26}" type="parTrans" cxnId="{EC9C1705-5FFC-4CBC-830C-5CD70D4FA147}">
      <dgm:prSet/>
      <dgm:spPr/>
      <dgm:t>
        <a:bodyPr/>
        <a:lstStyle/>
        <a:p>
          <a:endParaRPr lang="en-US"/>
        </a:p>
      </dgm:t>
    </dgm:pt>
    <dgm:pt modelId="{12CB5F2C-09FA-46EA-97B3-B6FA8504D9CC}" type="sibTrans" cxnId="{EC9C1705-5FFC-4CBC-830C-5CD70D4FA147}">
      <dgm:prSet/>
      <dgm:spPr/>
      <dgm:t>
        <a:bodyPr/>
        <a:lstStyle/>
        <a:p>
          <a:endParaRPr lang="en-US"/>
        </a:p>
      </dgm:t>
    </dgm:pt>
    <dgm:pt modelId="{C92B45C7-3C25-444B-9A2A-E45387A30A65}">
      <dgm:prSet phldrT="[Text]"/>
      <dgm:spPr/>
      <dgm:t>
        <a:bodyPr/>
        <a:lstStyle/>
        <a:p>
          <a:r>
            <a:rPr lang="en-US" dirty="0" smtClean="0"/>
            <a:t>Retention &amp; Completion Rates</a:t>
          </a:r>
          <a:endParaRPr lang="en-US" dirty="0"/>
        </a:p>
      </dgm:t>
    </dgm:pt>
    <dgm:pt modelId="{12B04E34-9DBD-46BB-8FBD-F0A13F4C3A18}" type="parTrans" cxnId="{B8BC37E7-74FC-4A78-A7A3-F251FED93FA2}">
      <dgm:prSet/>
      <dgm:spPr/>
      <dgm:t>
        <a:bodyPr/>
        <a:lstStyle/>
        <a:p>
          <a:endParaRPr lang="en-US"/>
        </a:p>
      </dgm:t>
    </dgm:pt>
    <dgm:pt modelId="{EF2011EA-3BBB-4A67-9E57-75DA521C4FCF}" type="sibTrans" cxnId="{B8BC37E7-74FC-4A78-A7A3-F251FED93FA2}">
      <dgm:prSet/>
      <dgm:spPr/>
      <dgm:t>
        <a:bodyPr/>
        <a:lstStyle/>
        <a:p>
          <a:endParaRPr lang="en-US"/>
        </a:p>
      </dgm:t>
    </dgm:pt>
    <dgm:pt modelId="{37ABFFD4-8DA6-4343-9436-DB38F3CAF076}">
      <dgm:prSet phldrT="[Text]"/>
      <dgm:spPr/>
      <dgm:t>
        <a:bodyPr/>
        <a:lstStyle/>
        <a:p>
          <a:r>
            <a:rPr lang="en-US" dirty="0" smtClean="0"/>
            <a:t>Tuition Rates</a:t>
          </a:r>
        </a:p>
      </dgm:t>
    </dgm:pt>
    <dgm:pt modelId="{C8869D59-259C-4BBA-AFC8-726F6188E26F}" type="parTrans" cxnId="{695B3FA7-95CA-45D6-8519-18CEAFC75A51}">
      <dgm:prSet/>
      <dgm:spPr/>
      <dgm:t>
        <a:bodyPr/>
        <a:lstStyle/>
        <a:p>
          <a:endParaRPr lang="en-US"/>
        </a:p>
      </dgm:t>
    </dgm:pt>
    <dgm:pt modelId="{AF215545-6F0B-40C5-AAB8-D4E6BA788273}" type="sibTrans" cxnId="{695B3FA7-95CA-45D6-8519-18CEAFC75A51}">
      <dgm:prSet/>
      <dgm:spPr/>
      <dgm:t>
        <a:bodyPr/>
        <a:lstStyle/>
        <a:p>
          <a:endParaRPr lang="en-US"/>
        </a:p>
      </dgm:t>
    </dgm:pt>
    <dgm:pt modelId="{9D00AADA-5E2D-42C3-9B89-2D5D4D1B2099}">
      <dgm:prSet phldrT="[Text]"/>
      <dgm:spPr/>
      <dgm:t>
        <a:bodyPr/>
        <a:lstStyle/>
        <a:p>
          <a:r>
            <a:rPr lang="en-US" dirty="0" smtClean="0"/>
            <a:t>Tuition caps</a:t>
          </a:r>
        </a:p>
      </dgm:t>
    </dgm:pt>
    <dgm:pt modelId="{C2B30041-45D9-4BE3-BB68-F7CB4ED3DD4D}" type="parTrans" cxnId="{74F1218A-2D4F-4B7A-BC4D-968F5650A79A}">
      <dgm:prSet/>
      <dgm:spPr/>
      <dgm:t>
        <a:bodyPr/>
        <a:lstStyle/>
        <a:p>
          <a:endParaRPr lang="en-US"/>
        </a:p>
      </dgm:t>
    </dgm:pt>
    <dgm:pt modelId="{DEB102C7-0B31-47B9-A562-8A97753DB0BD}" type="sibTrans" cxnId="{74F1218A-2D4F-4B7A-BC4D-968F5650A79A}">
      <dgm:prSet/>
      <dgm:spPr/>
      <dgm:t>
        <a:bodyPr/>
        <a:lstStyle/>
        <a:p>
          <a:endParaRPr lang="en-US"/>
        </a:p>
      </dgm:t>
    </dgm:pt>
    <dgm:pt modelId="{FAA0C0CB-6252-40EC-A32B-DCF72B1F2D2A}">
      <dgm:prSet phldrT="[Text]"/>
      <dgm:spPr/>
      <dgm:t>
        <a:bodyPr/>
        <a:lstStyle/>
        <a:p>
          <a:r>
            <a:rPr lang="en-US" dirty="0" smtClean="0"/>
            <a:t>% of students returning</a:t>
          </a:r>
          <a:endParaRPr lang="en-US" dirty="0"/>
        </a:p>
      </dgm:t>
    </dgm:pt>
    <dgm:pt modelId="{A57AECB4-EEB8-4BA7-ABD4-228F2E47E4AA}" type="parTrans" cxnId="{F1BDB016-EA64-4595-A596-92C7B301D8F9}">
      <dgm:prSet/>
      <dgm:spPr/>
      <dgm:t>
        <a:bodyPr/>
        <a:lstStyle/>
        <a:p>
          <a:endParaRPr lang="en-US"/>
        </a:p>
      </dgm:t>
    </dgm:pt>
    <dgm:pt modelId="{DC3F8F20-F8FD-41C2-879F-99E255306A28}" type="sibTrans" cxnId="{F1BDB016-EA64-4595-A596-92C7B301D8F9}">
      <dgm:prSet/>
      <dgm:spPr/>
      <dgm:t>
        <a:bodyPr/>
        <a:lstStyle/>
        <a:p>
          <a:endParaRPr lang="en-US"/>
        </a:p>
      </dgm:t>
    </dgm:pt>
    <dgm:pt modelId="{34FE6222-8FC9-4510-A0EE-66C086420F6F}">
      <dgm:prSet phldrT="[Text]"/>
      <dgm:spPr/>
      <dgm:t>
        <a:bodyPr/>
        <a:lstStyle/>
        <a:p>
          <a:r>
            <a:rPr lang="en-US" dirty="0" smtClean="0"/>
            <a:t>Time to degree</a:t>
          </a:r>
          <a:endParaRPr lang="en-US" dirty="0"/>
        </a:p>
      </dgm:t>
    </dgm:pt>
    <dgm:pt modelId="{95D2E723-3C06-4075-B087-29A01B66736F}" type="parTrans" cxnId="{8478D07E-C872-42CC-9E8D-2CEFF4846D43}">
      <dgm:prSet/>
      <dgm:spPr/>
      <dgm:t>
        <a:bodyPr/>
        <a:lstStyle/>
        <a:p>
          <a:endParaRPr lang="en-US"/>
        </a:p>
      </dgm:t>
    </dgm:pt>
    <dgm:pt modelId="{228EE225-3A6A-4866-80C7-1B17A30C5C72}" type="sibTrans" cxnId="{8478D07E-C872-42CC-9E8D-2CEFF4846D43}">
      <dgm:prSet/>
      <dgm:spPr/>
      <dgm:t>
        <a:bodyPr/>
        <a:lstStyle/>
        <a:p>
          <a:endParaRPr lang="en-US"/>
        </a:p>
      </dgm:t>
    </dgm:pt>
    <dgm:pt modelId="{51FC50E5-D0E1-4B20-91C2-E6DA909E8ED8}">
      <dgm:prSet/>
      <dgm:spPr/>
      <dgm:t>
        <a:bodyPr/>
        <a:lstStyle/>
        <a:p>
          <a:r>
            <a:rPr lang="en-US" dirty="0" smtClean="0"/>
            <a:t>Peer/Competitive benchmarks</a:t>
          </a:r>
          <a:endParaRPr lang="en-US" dirty="0"/>
        </a:p>
      </dgm:t>
    </dgm:pt>
    <dgm:pt modelId="{F2985257-5817-4F90-88FA-B9A54DC00773}" type="parTrans" cxnId="{7FE57E36-EBAE-45A7-A576-7E7D0634A20B}">
      <dgm:prSet/>
      <dgm:spPr/>
      <dgm:t>
        <a:bodyPr/>
        <a:lstStyle/>
        <a:p>
          <a:endParaRPr lang="en-US"/>
        </a:p>
      </dgm:t>
    </dgm:pt>
    <dgm:pt modelId="{7D1B98FC-0847-43A1-84DA-B45C67814C89}" type="sibTrans" cxnId="{7FE57E36-EBAE-45A7-A576-7E7D0634A20B}">
      <dgm:prSet/>
      <dgm:spPr/>
      <dgm:t>
        <a:bodyPr/>
        <a:lstStyle/>
        <a:p>
          <a:endParaRPr lang="en-US"/>
        </a:p>
      </dgm:t>
    </dgm:pt>
    <dgm:pt modelId="{1913AC32-061F-45F4-82AD-32895374B6AE}">
      <dgm:prSet phldrT="[Text]"/>
      <dgm:spPr/>
      <dgm:t>
        <a:bodyPr/>
        <a:lstStyle/>
        <a:p>
          <a:r>
            <a:rPr lang="en-US" dirty="0" smtClean="0"/>
            <a:t>OHIO Guarantee: cohort increases; Tuition cap + CPI</a:t>
          </a:r>
        </a:p>
      </dgm:t>
    </dgm:pt>
    <dgm:pt modelId="{0AD3E3F0-821A-41D9-9447-47E302622A37}" type="parTrans" cxnId="{6BFBE110-6CFB-47C5-AA4F-603D2AF3D87B}">
      <dgm:prSet/>
      <dgm:spPr/>
      <dgm:t>
        <a:bodyPr/>
        <a:lstStyle/>
        <a:p>
          <a:endParaRPr lang="en-US"/>
        </a:p>
      </dgm:t>
    </dgm:pt>
    <dgm:pt modelId="{AC04C833-414C-4CDA-A3FD-9C1343DD13E5}" type="sibTrans" cxnId="{6BFBE110-6CFB-47C5-AA4F-603D2AF3D87B}">
      <dgm:prSet/>
      <dgm:spPr/>
      <dgm:t>
        <a:bodyPr/>
        <a:lstStyle/>
        <a:p>
          <a:endParaRPr lang="en-US"/>
        </a:p>
      </dgm:t>
    </dgm:pt>
    <dgm:pt modelId="{09096A33-F8FC-48F4-843F-FCB34DF85732}">
      <dgm:prSet phldrT="[Text]"/>
      <dgm:spPr/>
      <dgm:t>
        <a:bodyPr/>
        <a:lstStyle/>
        <a:p>
          <a:r>
            <a:rPr lang="en-US" dirty="0" smtClean="0"/>
            <a:t>New freshmen &amp; transfers</a:t>
          </a:r>
          <a:endParaRPr lang="en-US" dirty="0"/>
        </a:p>
      </dgm:t>
    </dgm:pt>
    <dgm:pt modelId="{67A7B4BC-FC9F-4737-9794-6E724C86CA2F}" type="parTrans" cxnId="{DEABD18A-552A-4974-A7D8-CCCC227BFCDF}">
      <dgm:prSet/>
      <dgm:spPr/>
      <dgm:t>
        <a:bodyPr/>
        <a:lstStyle/>
        <a:p>
          <a:endParaRPr lang="en-US"/>
        </a:p>
      </dgm:t>
    </dgm:pt>
    <dgm:pt modelId="{08FA54EE-C4F5-42BF-9849-CF793D605195}" type="sibTrans" cxnId="{DEABD18A-552A-4974-A7D8-CCCC227BFCDF}">
      <dgm:prSet/>
      <dgm:spPr/>
      <dgm:t>
        <a:bodyPr/>
        <a:lstStyle/>
        <a:p>
          <a:endParaRPr lang="en-US"/>
        </a:p>
      </dgm:t>
    </dgm:pt>
    <dgm:pt modelId="{848BDA19-1F07-4656-B92E-7B78DCFA5C1C}">
      <dgm:prSet phldrT="[Text]"/>
      <dgm:spPr/>
      <dgm:t>
        <a:bodyPr/>
        <a:lstStyle/>
        <a:p>
          <a:r>
            <a:rPr lang="en-US" dirty="0" smtClean="0"/>
            <a:t>Resident/Non-resident/International</a:t>
          </a:r>
          <a:endParaRPr lang="en-US" dirty="0"/>
        </a:p>
      </dgm:t>
    </dgm:pt>
    <dgm:pt modelId="{B7EF6FE8-4447-4A6B-854E-D6ADDFB2812F}" type="parTrans" cxnId="{8EACC4C1-6B6F-4D34-A2E7-A92F0959556F}">
      <dgm:prSet/>
      <dgm:spPr/>
      <dgm:t>
        <a:bodyPr/>
        <a:lstStyle/>
        <a:p>
          <a:endParaRPr lang="en-US"/>
        </a:p>
      </dgm:t>
    </dgm:pt>
    <dgm:pt modelId="{F11D820C-8DD6-4ADF-A95D-7294C140EF59}" type="sibTrans" cxnId="{8EACC4C1-6B6F-4D34-A2E7-A92F0959556F}">
      <dgm:prSet/>
      <dgm:spPr/>
      <dgm:t>
        <a:bodyPr/>
        <a:lstStyle/>
        <a:p>
          <a:endParaRPr lang="en-US"/>
        </a:p>
      </dgm:t>
    </dgm:pt>
    <dgm:pt modelId="{907F9AC3-AD19-4DC0-A477-6B1BE40C5E44}">
      <dgm:prSet phldrT="[Text]"/>
      <dgm:spPr/>
      <dgm:t>
        <a:bodyPr/>
        <a:lstStyle/>
        <a:p>
          <a:r>
            <a:rPr lang="en-US" dirty="0" smtClean="0"/>
            <a:t>Grad/UG; Athens, Regionals, Dublin, eLearning</a:t>
          </a:r>
          <a:endParaRPr lang="en-US" dirty="0"/>
        </a:p>
      </dgm:t>
    </dgm:pt>
    <dgm:pt modelId="{5694E430-B9E6-4125-903D-FBB33E7F493B}" type="parTrans" cxnId="{BBD8B403-AC65-4B83-821C-DBB09D6601C6}">
      <dgm:prSet/>
      <dgm:spPr/>
      <dgm:t>
        <a:bodyPr/>
        <a:lstStyle/>
        <a:p>
          <a:endParaRPr lang="en-US"/>
        </a:p>
      </dgm:t>
    </dgm:pt>
    <dgm:pt modelId="{0C797F4C-313B-4D48-A578-F419B22CFFD2}" type="sibTrans" cxnId="{BBD8B403-AC65-4B83-821C-DBB09D6601C6}">
      <dgm:prSet/>
      <dgm:spPr/>
      <dgm:t>
        <a:bodyPr/>
        <a:lstStyle/>
        <a:p>
          <a:endParaRPr lang="en-US"/>
        </a:p>
      </dgm:t>
    </dgm:pt>
    <dgm:pt modelId="{617970BA-49ED-4EA9-89D4-E94A53E69166}">
      <dgm:prSet phldrT="[Text]"/>
      <dgm:spPr/>
      <dgm:t>
        <a:bodyPr/>
        <a:lstStyle/>
        <a:p>
          <a:r>
            <a:rPr lang="en-US" dirty="0" smtClean="0"/>
            <a:t>Financial Aid Strategy</a:t>
          </a:r>
          <a:endParaRPr lang="en-US" dirty="0"/>
        </a:p>
      </dgm:t>
    </dgm:pt>
    <dgm:pt modelId="{17C25B8D-1D84-40A3-B893-06DF791E276A}" type="parTrans" cxnId="{BFCAD472-FAC0-4E72-BA76-BBE7347EFDF8}">
      <dgm:prSet/>
      <dgm:spPr/>
      <dgm:t>
        <a:bodyPr/>
        <a:lstStyle/>
        <a:p>
          <a:endParaRPr lang="en-US"/>
        </a:p>
      </dgm:t>
    </dgm:pt>
    <dgm:pt modelId="{3C48C489-A946-493C-9450-BA2177EE07A2}" type="sibTrans" cxnId="{BFCAD472-FAC0-4E72-BA76-BBE7347EFDF8}">
      <dgm:prSet/>
      <dgm:spPr/>
      <dgm:t>
        <a:bodyPr/>
        <a:lstStyle/>
        <a:p>
          <a:endParaRPr lang="en-US"/>
        </a:p>
      </dgm:t>
    </dgm:pt>
    <dgm:pt modelId="{6E47E8D6-DAB8-4C8B-954D-693AFF4A0F13}" type="pres">
      <dgm:prSet presAssocID="{AC49D904-CE92-4997-82A6-AAA0D6B635A5}" presName="linear" presStyleCnt="0">
        <dgm:presLayoutVars>
          <dgm:animLvl val="lvl"/>
          <dgm:resizeHandles val="exact"/>
        </dgm:presLayoutVars>
      </dgm:prSet>
      <dgm:spPr/>
      <dgm:t>
        <a:bodyPr/>
        <a:lstStyle/>
        <a:p>
          <a:endParaRPr lang="en-US"/>
        </a:p>
      </dgm:t>
    </dgm:pt>
    <dgm:pt modelId="{B4B83A05-5247-481A-AC10-207A4AD9F10C}" type="pres">
      <dgm:prSet presAssocID="{531B6288-0B6C-403B-B01F-568E380408A8}" presName="parentText" presStyleLbl="node1" presStyleIdx="0" presStyleCnt="3">
        <dgm:presLayoutVars>
          <dgm:chMax val="0"/>
          <dgm:bulletEnabled val="1"/>
        </dgm:presLayoutVars>
      </dgm:prSet>
      <dgm:spPr/>
      <dgm:t>
        <a:bodyPr/>
        <a:lstStyle/>
        <a:p>
          <a:endParaRPr lang="en-US"/>
        </a:p>
      </dgm:t>
    </dgm:pt>
    <dgm:pt modelId="{8DD88EA3-D5F2-435D-A39F-AFF135B28070}" type="pres">
      <dgm:prSet presAssocID="{531B6288-0B6C-403B-B01F-568E380408A8}" presName="childText" presStyleLbl="revTx" presStyleIdx="0" presStyleCnt="3">
        <dgm:presLayoutVars>
          <dgm:bulletEnabled val="1"/>
        </dgm:presLayoutVars>
      </dgm:prSet>
      <dgm:spPr/>
      <dgm:t>
        <a:bodyPr/>
        <a:lstStyle/>
        <a:p>
          <a:endParaRPr lang="en-US"/>
        </a:p>
      </dgm:t>
    </dgm:pt>
    <dgm:pt modelId="{9D6751FA-F686-43A8-996B-863D2DC79D22}" type="pres">
      <dgm:prSet presAssocID="{C92B45C7-3C25-444B-9A2A-E45387A30A65}" presName="parentText" presStyleLbl="node1" presStyleIdx="1" presStyleCnt="3">
        <dgm:presLayoutVars>
          <dgm:chMax val="0"/>
          <dgm:bulletEnabled val="1"/>
        </dgm:presLayoutVars>
      </dgm:prSet>
      <dgm:spPr/>
      <dgm:t>
        <a:bodyPr/>
        <a:lstStyle/>
        <a:p>
          <a:endParaRPr lang="en-US"/>
        </a:p>
      </dgm:t>
    </dgm:pt>
    <dgm:pt modelId="{430C0AEC-FFFA-4C0E-BA1D-6BBD53461857}" type="pres">
      <dgm:prSet presAssocID="{C92B45C7-3C25-444B-9A2A-E45387A30A65}" presName="childText" presStyleLbl="revTx" presStyleIdx="1" presStyleCnt="3">
        <dgm:presLayoutVars>
          <dgm:bulletEnabled val="1"/>
        </dgm:presLayoutVars>
      </dgm:prSet>
      <dgm:spPr/>
      <dgm:t>
        <a:bodyPr/>
        <a:lstStyle/>
        <a:p>
          <a:endParaRPr lang="en-US"/>
        </a:p>
      </dgm:t>
    </dgm:pt>
    <dgm:pt modelId="{F00C0BD0-7F82-4547-8E9F-306350E99D26}" type="pres">
      <dgm:prSet presAssocID="{37ABFFD4-8DA6-4343-9436-DB38F3CAF076}" presName="parentText" presStyleLbl="node1" presStyleIdx="2" presStyleCnt="3">
        <dgm:presLayoutVars>
          <dgm:chMax val="0"/>
          <dgm:bulletEnabled val="1"/>
        </dgm:presLayoutVars>
      </dgm:prSet>
      <dgm:spPr/>
      <dgm:t>
        <a:bodyPr/>
        <a:lstStyle/>
        <a:p>
          <a:endParaRPr lang="en-US"/>
        </a:p>
      </dgm:t>
    </dgm:pt>
    <dgm:pt modelId="{BAE8BF98-C607-4844-9575-A65896C661AB}" type="pres">
      <dgm:prSet presAssocID="{37ABFFD4-8DA6-4343-9436-DB38F3CAF076}" presName="childText" presStyleLbl="revTx" presStyleIdx="2" presStyleCnt="3">
        <dgm:presLayoutVars>
          <dgm:bulletEnabled val="1"/>
        </dgm:presLayoutVars>
      </dgm:prSet>
      <dgm:spPr/>
      <dgm:t>
        <a:bodyPr/>
        <a:lstStyle/>
        <a:p>
          <a:endParaRPr lang="en-US"/>
        </a:p>
      </dgm:t>
    </dgm:pt>
  </dgm:ptLst>
  <dgm:cxnLst>
    <dgm:cxn modelId="{BBD8B403-AC65-4B83-821C-DBB09D6601C6}" srcId="{531B6288-0B6C-403B-B01F-568E380408A8}" destId="{907F9AC3-AD19-4DC0-A477-6B1BE40C5E44}" srcOrd="2" destOrd="0" parTransId="{5694E430-B9E6-4125-903D-FBB33E7F493B}" sibTransId="{0C797F4C-313B-4D48-A578-F419B22CFFD2}"/>
    <dgm:cxn modelId="{61FE97EA-2082-4EE1-8DE5-DEA1AB3C605E}" type="presOf" srcId="{848BDA19-1F07-4656-B92E-7B78DCFA5C1C}" destId="{8DD88EA3-D5F2-435D-A39F-AFF135B28070}" srcOrd="0" destOrd="1" presId="urn:microsoft.com/office/officeart/2005/8/layout/vList2"/>
    <dgm:cxn modelId="{A022B226-5AD5-48FC-A4A3-63E827977756}" type="presOf" srcId="{FAA0C0CB-6252-40EC-A32B-DCF72B1F2D2A}" destId="{430C0AEC-FFFA-4C0E-BA1D-6BBD53461857}" srcOrd="0" destOrd="0" presId="urn:microsoft.com/office/officeart/2005/8/layout/vList2"/>
    <dgm:cxn modelId="{BFCAD472-FAC0-4E72-BA76-BBE7347EFDF8}" srcId="{531B6288-0B6C-403B-B01F-568E380408A8}" destId="{617970BA-49ED-4EA9-89D4-E94A53E69166}" srcOrd="3" destOrd="0" parTransId="{17C25B8D-1D84-40A3-B893-06DF791E276A}" sibTransId="{3C48C489-A946-493C-9450-BA2177EE07A2}"/>
    <dgm:cxn modelId="{7FE57E36-EBAE-45A7-A576-7E7D0634A20B}" srcId="{37ABFFD4-8DA6-4343-9436-DB38F3CAF076}" destId="{51FC50E5-D0E1-4B20-91C2-E6DA909E8ED8}" srcOrd="2" destOrd="0" parTransId="{F2985257-5817-4F90-88FA-B9A54DC00773}" sibTransId="{7D1B98FC-0847-43A1-84DA-B45C67814C89}"/>
    <dgm:cxn modelId="{F1BDB016-EA64-4595-A596-92C7B301D8F9}" srcId="{C92B45C7-3C25-444B-9A2A-E45387A30A65}" destId="{FAA0C0CB-6252-40EC-A32B-DCF72B1F2D2A}" srcOrd="0" destOrd="0" parTransId="{A57AECB4-EEB8-4BA7-ABD4-228F2E47E4AA}" sibTransId="{DC3F8F20-F8FD-41C2-879F-99E255306A28}"/>
    <dgm:cxn modelId="{B8BC37E7-74FC-4A78-A7A3-F251FED93FA2}" srcId="{AC49D904-CE92-4997-82A6-AAA0D6B635A5}" destId="{C92B45C7-3C25-444B-9A2A-E45387A30A65}" srcOrd="1" destOrd="0" parTransId="{12B04E34-9DBD-46BB-8FBD-F0A13F4C3A18}" sibTransId="{EF2011EA-3BBB-4A67-9E57-75DA521C4FCF}"/>
    <dgm:cxn modelId="{DEABD18A-552A-4974-A7D8-CCCC227BFCDF}" srcId="{531B6288-0B6C-403B-B01F-568E380408A8}" destId="{09096A33-F8FC-48F4-843F-FCB34DF85732}" srcOrd="0" destOrd="0" parTransId="{67A7B4BC-FC9F-4737-9794-6E724C86CA2F}" sibTransId="{08FA54EE-C4F5-42BF-9849-CF793D605195}"/>
    <dgm:cxn modelId="{514C28D6-CE0B-4FCB-BC5B-A7C3374E6C4D}" type="presOf" srcId="{51FC50E5-D0E1-4B20-91C2-E6DA909E8ED8}" destId="{BAE8BF98-C607-4844-9575-A65896C661AB}" srcOrd="0" destOrd="2" presId="urn:microsoft.com/office/officeart/2005/8/layout/vList2"/>
    <dgm:cxn modelId="{A6814692-110D-46FD-B7E0-F467E33E84BE}" type="presOf" srcId="{9D00AADA-5E2D-42C3-9B89-2D5D4D1B2099}" destId="{BAE8BF98-C607-4844-9575-A65896C661AB}" srcOrd="0" destOrd="0" presId="urn:microsoft.com/office/officeart/2005/8/layout/vList2"/>
    <dgm:cxn modelId="{6A56B494-478F-46B2-B9BB-740484288351}" type="presOf" srcId="{09096A33-F8FC-48F4-843F-FCB34DF85732}" destId="{8DD88EA3-D5F2-435D-A39F-AFF135B28070}" srcOrd="0" destOrd="0" presId="urn:microsoft.com/office/officeart/2005/8/layout/vList2"/>
    <dgm:cxn modelId="{DD508CC3-635A-4711-9A5C-09230121EA16}" type="presOf" srcId="{617970BA-49ED-4EA9-89D4-E94A53E69166}" destId="{8DD88EA3-D5F2-435D-A39F-AFF135B28070}" srcOrd="0" destOrd="3" presId="urn:microsoft.com/office/officeart/2005/8/layout/vList2"/>
    <dgm:cxn modelId="{6BFBE110-6CFB-47C5-AA4F-603D2AF3D87B}" srcId="{37ABFFD4-8DA6-4343-9436-DB38F3CAF076}" destId="{1913AC32-061F-45F4-82AD-32895374B6AE}" srcOrd="1" destOrd="0" parTransId="{0AD3E3F0-821A-41D9-9447-47E302622A37}" sibTransId="{AC04C833-414C-4CDA-A3FD-9C1343DD13E5}"/>
    <dgm:cxn modelId="{0FEF2822-E6DB-460B-BBFB-51C524FFDF92}" type="presOf" srcId="{34FE6222-8FC9-4510-A0EE-66C086420F6F}" destId="{430C0AEC-FFFA-4C0E-BA1D-6BBD53461857}" srcOrd="0" destOrd="1" presId="urn:microsoft.com/office/officeart/2005/8/layout/vList2"/>
    <dgm:cxn modelId="{622C77DA-5333-41A0-BA2B-4F12C965E41F}" type="presOf" srcId="{C92B45C7-3C25-444B-9A2A-E45387A30A65}" destId="{9D6751FA-F686-43A8-996B-863D2DC79D22}" srcOrd="0" destOrd="0" presId="urn:microsoft.com/office/officeart/2005/8/layout/vList2"/>
    <dgm:cxn modelId="{74F1218A-2D4F-4B7A-BC4D-968F5650A79A}" srcId="{37ABFFD4-8DA6-4343-9436-DB38F3CAF076}" destId="{9D00AADA-5E2D-42C3-9B89-2D5D4D1B2099}" srcOrd="0" destOrd="0" parTransId="{C2B30041-45D9-4BE3-BB68-F7CB4ED3DD4D}" sibTransId="{DEB102C7-0B31-47B9-A562-8A97753DB0BD}"/>
    <dgm:cxn modelId="{EC9C1705-5FFC-4CBC-830C-5CD70D4FA147}" srcId="{AC49D904-CE92-4997-82A6-AAA0D6B635A5}" destId="{531B6288-0B6C-403B-B01F-568E380408A8}" srcOrd="0" destOrd="0" parTransId="{48A43E9C-DFAB-4060-9D10-1CEE1E7B5B26}" sibTransId="{12CB5F2C-09FA-46EA-97B3-B6FA8504D9CC}"/>
    <dgm:cxn modelId="{1494CAAD-7A70-4303-894A-49E4758ECBDC}" type="presOf" srcId="{AC49D904-CE92-4997-82A6-AAA0D6B635A5}" destId="{6E47E8D6-DAB8-4C8B-954D-693AFF4A0F13}" srcOrd="0" destOrd="0" presId="urn:microsoft.com/office/officeart/2005/8/layout/vList2"/>
    <dgm:cxn modelId="{D4A005ED-7DA0-4E65-BFEE-48B087B11F8A}" type="presOf" srcId="{907F9AC3-AD19-4DC0-A477-6B1BE40C5E44}" destId="{8DD88EA3-D5F2-435D-A39F-AFF135B28070}" srcOrd="0" destOrd="2" presId="urn:microsoft.com/office/officeart/2005/8/layout/vList2"/>
    <dgm:cxn modelId="{6FB70EDC-A52F-4F0E-9DD9-8057BD027865}" type="presOf" srcId="{37ABFFD4-8DA6-4343-9436-DB38F3CAF076}" destId="{F00C0BD0-7F82-4547-8E9F-306350E99D26}" srcOrd="0" destOrd="0" presId="urn:microsoft.com/office/officeart/2005/8/layout/vList2"/>
    <dgm:cxn modelId="{8478D07E-C872-42CC-9E8D-2CEFF4846D43}" srcId="{C92B45C7-3C25-444B-9A2A-E45387A30A65}" destId="{34FE6222-8FC9-4510-A0EE-66C086420F6F}" srcOrd="1" destOrd="0" parTransId="{95D2E723-3C06-4075-B087-29A01B66736F}" sibTransId="{228EE225-3A6A-4866-80C7-1B17A30C5C72}"/>
    <dgm:cxn modelId="{A6B05917-EF2F-4AA5-BD16-2E02AA936A0C}" type="presOf" srcId="{531B6288-0B6C-403B-B01F-568E380408A8}" destId="{B4B83A05-5247-481A-AC10-207A4AD9F10C}" srcOrd="0" destOrd="0" presId="urn:microsoft.com/office/officeart/2005/8/layout/vList2"/>
    <dgm:cxn modelId="{695B3FA7-95CA-45D6-8519-18CEAFC75A51}" srcId="{AC49D904-CE92-4997-82A6-AAA0D6B635A5}" destId="{37ABFFD4-8DA6-4343-9436-DB38F3CAF076}" srcOrd="2" destOrd="0" parTransId="{C8869D59-259C-4BBA-AFC8-726F6188E26F}" sibTransId="{AF215545-6F0B-40C5-AAB8-D4E6BA788273}"/>
    <dgm:cxn modelId="{8EACC4C1-6B6F-4D34-A2E7-A92F0959556F}" srcId="{531B6288-0B6C-403B-B01F-568E380408A8}" destId="{848BDA19-1F07-4656-B92E-7B78DCFA5C1C}" srcOrd="1" destOrd="0" parTransId="{B7EF6FE8-4447-4A6B-854E-D6ADDFB2812F}" sibTransId="{F11D820C-8DD6-4ADF-A95D-7294C140EF59}"/>
    <dgm:cxn modelId="{0E22B0C5-8843-40A8-AAE4-3F40779368BF}" type="presOf" srcId="{1913AC32-061F-45F4-82AD-32895374B6AE}" destId="{BAE8BF98-C607-4844-9575-A65896C661AB}" srcOrd="0" destOrd="1" presId="urn:microsoft.com/office/officeart/2005/8/layout/vList2"/>
    <dgm:cxn modelId="{8A715F72-C695-4F41-ACF6-B43697669720}" type="presParOf" srcId="{6E47E8D6-DAB8-4C8B-954D-693AFF4A0F13}" destId="{B4B83A05-5247-481A-AC10-207A4AD9F10C}" srcOrd="0" destOrd="0" presId="urn:microsoft.com/office/officeart/2005/8/layout/vList2"/>
    <dgm:cxn modelId="{505115B0-121F-49BA-948E-A58E9A36100A}" type="presParOf" srcId="{6E47E8D6-DAB8-4C8B-954D-693AFF4A0F13}" destId="{8DD88EA3-D5F2-435D-A39F-AFF135B28070}" srcOrd="1" destOrd="0" presId="urn:microsoft.com/office/officeart/2005/8/layout/vList2"/>
    <dgm:cxn modelId="{00EE0E86-F328-4E92-AAC1-0097937475D6}" type="presParOf" srcId="{6E47E8D6-DAB8-4C8B-954D-693AFF4A0F13}" destId="{9D6751FA-F686-43A8-996B-863D2DC79D22}" srcOrd="2" destOrd="0" presId="urn:microsoft.com/office/officeart/2005/8/layout/vList2"/>
    <dgm:cxn modelId="{A445ABFE-BDB9-4908-8D0D-8A5344A54B8B}" type="presParOf" srcId="{6E47E8D6-DAB8-4C8B-954D-693AFF4A0F13}" destId="{430C0AEC-FFFA-4C0E-BA1D-6BBD53461857}" srcOrd="3" destOrd="0" presId="urn:microsoft.com/office/officeart/2005/8/layout/vList2"/>
    <dgm:cxn modelId="{87832694-ECF1-470F-8C30-3F198EE8F9B1}" type="presParOf" srcId="{6E47E8D6-DAB8-4C8B-954D-693AFF4A0F13}" destId="{F00C0BD0-7F82-4547-8E9F-306350E99D26}" srcOrd="4" destOrd="0" presId="urn:microsoft.com/office/officeart/2005/8/layout/vList2"/>
    <dgm:cxn modelId="{A1F0FB94-3ADB-45D2-A6C0-D8036579375A}" type="presParOf" srcId="{6E47E8D6-DAB8-4C8B-954D-693AFF4A0F13}" destId="{BAE8BF98-C607-4844-9575-A65896C661AB}"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098C2A-4E42-47E0-8E8B-4E4E993D969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BACF885-CFD0-43E2-B459-208C5494B4B6}">
      <dgm:prSet phldrT="[Text]"/>
      <dgm:spPr/>
      <dgm:t>
        <a:bodyPr/>
        <a:lstStyle/>
        <a:p>
          <a:r>
            <a:rPr lang="en-US" dirty="0" smtClean="0"/>
            <a:t>Regional Enrollments</a:t>
          </a:r>
          <a:endParaRPr lang="en-US" dirty="0"/>
        </a:p>
      </dgm:t>
    </dgm:pt>
    <dgm:pt modelId="{75285ED4-8B76-482B-8C73-57939014167C}" type="parTrans" cxnId="{8636C379-B89B-4D5D-BC66-B8AD970DA6A0}">
      <dgm:prSet/>
      <dgm:spPr/>
      <dgm:t>
        <a:bodyPr/>
        <a:lstStyle/>
        <a:p>
          <a:endParaRPr lang="en-US"/>
        </a:p>
      </dgm:t>
    </dgm:pt>
    <dgm:pt modelId="{5AA56DEA-AB7C-4828-81C6-B73C5C9BFD79}" type="sibTrans" cxnId="{8636C379-B89B-4D5D-BC66-B8AD970DA6A0}">
      <dgm:prSet/>
      <dgm:spPr/>
      <dgm:t>
        <a:bodyPr/>
        <a:lstStyle/>
        <a:p>
          <a:endParaRPr lang="en-US"/>
        </a:p>
      </dgm:t>
    </dgm:pt>
    <dgm:pt modelId="{39C78D4E-CBB1-4D6C-B6CC-CC85F615E0B1}">
      <dgm:prSet phldrT="[Text]"/>
      <dgm:spPr/>
      <dgm:t>
        <a:bodyPr/>
        <a:lstStyle/>
        <a:p>
          <a:r>
            <a:rPr lang="en-US" dirty="0" smtClean="0"/>
            <a:t>Level of State Subsidy</a:t>
          </a:r>
          <a:endParaRPr lang="en-US" dirty="0"/>
        </a:p>
      </dgm:t>
    </dgm:pt>
    <dgm:pt modelId="{4A746972-0994-4611-866A-F0D0A77E7E57}" type="parTrans" cxnId="{9BF7B032-F09D-4B87-B2D7-2BA45F88D2FD}">
      <dgm:prSet/>
      <dgm:spPr/>
      <dgm:t>
        <a:bodyPr/>
        <a:lstStyle/>
        <a:p>
          <a:endParaRPr lang="en-US"/>
        </a:p>
      </dgm:t>
    </dgm:pt>
    <dgm:pt modelId="{4293063E-E159-405B-BCC7-1EBA3BB7835F}" type="sibTrans" cxnId="{9BF7B032-F09D-4B87-B2D7-2BA45F88D2FD}">
      <dgm:prSet/>
      <dgm:spPr/>
      <dgm:t>
        <a:bodyPr/>
        <a:lstStyle/>
        <a:p>
          <a:endParaRPr lang="en-US"/>
        </a:p>
      </dgm:t>
    </dgm:pt>
    <dgm:pt modelId="{7C14D231-1CAD-4B36-97B9-5048E264EE0E}">
      <dgm:prSet phldrT="[Text]"/>
      <dgm:spPr/>
      <dgm:t>
        <a:bodyPr/>
        <a:lstStyle/>
        <a:p>
          <a:r>
            <a:rPr lang="en-US" dirty="0" smtClean="0"/>
            <a:t>Tuition Caps</a:t>
          </a:r>
          <a:endParaRPr lang="en-US" dirty="0"/>
        </a:p>
      </dgm:t>
    </dgm:pt>
    <dgm:pt modelId="{7A333423-57BE-400F-BDAE-22DED3C3B18B}" type="parTrans" cxnId="{BCD0AF76-2794-4A63-98E1-846A2F951393}">
      <dgm:prSet/>
      <dgm:spPr/>
      <dgm:t>
        <a:bodyPr/>
        <a:lstStyle/>
        <a:p>
          <a:endParaRPr lang="en-US"/>
        </a:p>
      </dgm:t>
    </dgm:pt>
    <dgm:pt modelId="{469549CE-D0B0-4DF1-8D29-7ABCCCA9CF0A}" type="sibTrans" cxnId="{BCD0AF76-2794-4A63-98E1-846A2F951393}">
      <dgm:prSet/>
      <dgm:spPr/>
      <dgm:t>
        <a:bodyPr/>
        <a:lstStyle/>
        <a:p>
          <a:endParaRPr lang="en-US"/>
        </a:p>
      </dgm:t>
    </dgm:pt>
    <dgm:pt modelId="{1FE133E2-F958-417B-98CD-EF9C4E793A8D}">
      <dgm:prSet phldrT="[Text]"/>
      <dgm:spPr/>
      <dgm:t>
        <a:bodyPr/>
        <a:lstStyle/>
        <a:p>
          <a:r>
            <a:rPr lang="en-US" dirty="0" smtClean="0"/>
            <a:t>Financial Aid /</a:t>
          </a:r>
        </a:p>
        <a:p>
          <a:r>
            <a:rPr lang="en-US" dirty="0" smtClean="0"/>
            <a:t>Discount Rate</a:t>
          </a:r>
          <a:endParaRPr lang="en-US" dirty="0"/>
        </a:p>
      </dgm:t>
    </dgm:pt>
    <dgm:pt modelId="{51BB00A5-DA2B-48A1-BAB3-E7F79C314DAC}" type="parTrans" cxnId="{15469C72-23DD-4213-A6CE-F5F903211B8E}">
      <dgm:prSet/>
      <dgm:spPr/>
      <dgm:t>
        <a:bodyPr/>
        <a:lstStyle/>
        <a:p>
          <a:endParaRPr lang="en-US"/>
        </a:p>
      </dgm:t>
    </dgm:pt>
    <dgm:pt modelId="{BF1962AC-FEC3-4DAE-9C61-8C4CDF87ABE3}" type="sibTrans" cxnId="{15469C72-23DD-4213-A6CE-F5F903211B8E}">
      <dgm:prSet/>
      <dgm:spPr/>
      <dgm:t>
        <a:bodyPr/>
        <a:lstStyle/>
        <a:p>
          <a:endParaRPr lang="en-US"/>
        </a:p>
      </dgm:t>
    </dgm:pt>
    <dgm:pt modelId="{67895B13-FFA9-4FAA-8DF9-71F66916F1C7}">
      <dgm:prSet phldrT="[Text]"/>
      <dgm:spPr/>
      <dgm:t>
        <a:bodyPr/>
        <a:lstStyle/>
        <a:p>
          <a:r>
            <a:rPr lang="en-US" dirty="0" smtClean="0"/>
            <a:t>Declining high school graduates in Ohio</a:t>
          </a:r>
          <a:endParaRPr lang="en-US" dirty="0"/>
        </a:p>
      </dgm:t>
    </dgm:pt>
    <dgm:pt modelId="{9A7000AB-3D2F-4D79-9ED6-172E9FBA5064}" type="parTrans" cxnId="{BE958933-AC87-4474-9542-9BEA71C25CDC}">
      <dgm:prSet/>
      <dgm:spPr/>
      <dgm:t>
        <a:bodyPr/>
        <a:lstStyle/>
        <a:p>
          <a:endParaRPr lang="en-US"/>
        </a:p>
      </dgm:t>
    </dgm:pt>
    <dgm:pt modelId="{8EA88BDF-D244-4D0F-9A0F-AAA24F1E673D}" type="sibTrans" cxnId="{BE958933-AC87-4474-9542-9BEA71C25CDC}">
      <dgm:prSet/>
      <dgm:spPr/>
      <dgm:t>
        <a:bodyPr/>
        <a:lstStyle/>
        <a:p>
          <a:endParaRPr lang="en-US"/>
        </a:p>
      </dgm:t>
    </dgm:pt>
    <dgm:pt modelId="{F5B62AE3-0D57-4A23-A2E9-5B1523E5269C}">
      <dgm:prSet phldrT="[Text]"/>
      <dgm:spPr/>
      <dgm:t>
        <a:bodyPr/>
        <a:lstStyle/>
        <a:p>
          <a:r>
            <a:rPr lang="en-US" dirty="0" smtClean="0"/>
            <a:t>Out-of-state, International student enrollments</a:t>
          </a:r>
          <a:endParaRPr lang="en-US" dirty="0"/>
        </a:p>
      </dgm:t>
    </dgm:pt>
    <dgm:pt modelId="{2EE09CBC-4695-465C-A41D-99FD0D3447D1}" type="parTrans" cxnId="{2FAE34ED-4DD3-4B20-BE5F-1E6C16D4D465}">
      <dgm:prSet/>
      <dgm:spPr/>
      <dgm:t>
        <a:bodyPr/>
        <a:lstStyle/>
        <a:p>
          <a:endParaRPr lang="en-US"/>
        </a:p>
      </dgm:t>
    </dgm:pt>
    <dgm:pt modelId="{3E81B741-B014-4CBE-9C75-2F3022073739}" type="sibTrans" cxnId="{2FAE34ED-4DD3-4B20-BE5F-1E6C16D4D465}">
      <dgm:prSet/>
      <dgm:spPr/>
      <dgm:t>
        <a:bodyPr/>
        <a:lstStyle/>
        <a:p>
          <a:endParaRPr lang="en-US"/>
        </a:p>
      </dgm:t>
    </dgm:pt>
    <dgm:pt modelId="{42382826-448F-4D8E-932E-62A28F4F3A53}" type="pres">
      <dgm:prSet presAssocID="{42098C2A-4E42-47E0-8E8B-4E4E993D9697}" presName="diagram" presStyleCnt="0">
        <dgm:presLayoutVars>
          <dgm:dir/>
          <dgm:resizeHandles val="exact"/>
        </dgm:presLayoutVars>
      </dgm:prSet>
      <dgm:spPr/>
      <dgm:t>
        <a:bodyPr/>
        <a:lstStyle/>
        <a:p>
          <a:endParaRPr lang="en-US"/>
        </a:p>
      </dgm:t>
    </dgm:pt>
    <dgm:pt modelId="{AE89973B-DEA2-4267-B1B2-794C1204D6C1}" type="pres">
      <dgm:prSet presAssocID="{39C78D4E-CBB1-4D6C-B6CC-CC85F615E0B1}" presName="node" presStyleLbl="node1" presStyleIdx="0" presStyleCnt="6">
        <dgm:presLayoutVars>
          <dgm:bulletEnabled val="1"/>
        </dgm:presLayoutVars>
      </dgm:prSet>
      <dgm:spPr/>
      <dgm:t>
        <a:bodyPr/>
        <a:lstStyle/>
        <a:p>
          <a:endParaRPr lang="en-US"/>
        </a:p>
      </dgm:t>
    </dgm:pt>
    <dgm:pt modelId="{DC37C8F6-754B-4E36-91BE-B111CE16D7AE}" type="pres">
      <dgm:prSet presAssocID="{4293063E-E159-405B-BCC7-1EBA3BB7835F}" presName="sibTrans" presStyleCnt="0"/>
      <dgm:spPr/>
    </dgm:pt>
    <dgm:pt modelId="{D978AC31-363E-4004-ADF5-12050AC4B5DD}" type="pres">
      <dgm:prSet presAssocID="{7C14D231-1CAD-4B36-97B9-5048E264EE0E}" presName="node" presStyleLbl="node1" presStyleIdx="1" presStyleCnt="6">
        <dgm:presLayoutVars>
          <dgm:bulletEnabled val="1"/>
        </dgm:presLayoutVars>
      </dgm:prSet>
      <dgm:spPr/>
      <dgm:t>
        <a:bodyPr/>
        <a:lstStyle/>
        <a:p>
          <a:endParaRPr lang="en-US"/>
        </a:p>
      </dgm:t>
    </dgm:pt>
    <dgm:pt modelId="{A8495E3E-A433-48A3-A7D9-2CC6D958B00E}" type="pres">
      <dgm:prSet presAssocID="{469549CE-D0B0-4DF1-8D29-7ABCCCA9CF0A}" presName="sibTrans" presStyleCnt="0"/>
      <dgm:spPr/>
    </dgm:pt>
    <dgm:pt modelId="{BE211207-82FE-4547-B6DD-DB38D05E147B}" type="pres">
      <dgm:prSet presAssocID="{1FE133E2-F958-417B-98CD-EF9C4E793A8D}" presName="node" presStyleLbl="node1" presStyleIdx="2" presStyleCnt="6">
        <dgm:presLayoutVars>
          <dgm:bulletEnabled val="1"/>
        </dgm:presLayoutVars>
      </dgm:prSet>
      <dgm:spPr/>
      <dgm:t>
        <a:bodyPr/>
        <a:lstStyle/>
        <a:p>
          <a:endParaRPr lang="en-US"/>
        </a:p>
      </dgm:t>
    </dgm:pt>
    <dgm:pt modelId="{B6EE1642-9309-4EAA-A415-E76D00E29C8C}" type="pres">
      <dgm:prSet presAssocID="{BF1962AC-FEC3-4DAE-9C61-8C4CDF87ABE3}" presName="sibTrans" presStyleCnt="0"/>
      <dgm:spPr/>
    </dgm:pt>
    <dgm:pt modelId="{3953792A-8764-46E0-B892-DF473153856C}" type="pres">
      <dgm:prSet presAssocID="{67895B13-FFA9-4FAA-8DF9-71F66916F1C7}" presName="node" presStyleLbl="node1" presStyleIdx="3" presStyleCnt="6">
        <dgm:presLayoutVars>
          <dgm:bulletEnabled val="1"/>
        </dgm:presLayoutVars>
      </dgm:prSet>
      <dgm:spPr/>
      <dgm:t>
        <a:bodyPr/>
        <a:lstStyle/>
        <a:p>
          <a:endParaRPr lang="en-US"/>
        </a:p>
      </dgm:t>
    </dgm:pt>
    <dgm:pt modelId="{C410F0E6-966A-42A4-9784-0546560B4218}" type="pres">
      <dgm:prSet presAssocID="{8EA88BDF-D244-4D0F-9A0F-AAA24F1E673D}" presName="sibTrans" presStyleCnt="0"/>
      <dgm:spPr/>
    </dgm:pt>
    <dgm:pt modelId="{15AF5ABD-3493-4CEF-B08D-26A12CFDAA1A}" type="pres">
      <dgm:prSet presAssocID="{F5B62AE3-0D57-4A23-A2E9-5B1523E5269C}" presName="node" presStyleLbl="node1" presStyleIdx="4" presStyleCnt="6">
        <dgm:presLayoutVars>
          <dgm:bulletEnabled val="1"/>
        </dgm:presLayoutVars>
      </dgm:prSet>
      <dgm:spPr/>
      <dgm:t>
        <a:bodyPr/>
        <a:lstStyle/>
        <a:p>
          <a:endParaRPr lang="en-US"/>
        </a:p>
      </dgm:t>
    </dgm:pt>
    <dgm:pt modelId="{9F3C8FC2-2E5A-4ED4-83FB-F1B83DE2D53A}" type="pres">
      <dgm:prSet presAssocID="{3E81B741-B014-4CBE-9C75-2F3022073739}" presName="sibTrans" presStyleCnt="0"/>
      <dgm:spPr/>
    </dgm:pt>
    <dgm:pt modelId="{6936A221-074A-401E-8B4F-1AD4A3F6DEF5}" type="pres">
      <dgm:prSet presAssocID="{ABACF885-CFD0-43E2-B459-208C5494B4B6}" presName="node" presStyleLbl="node1" presStyleIdx="5" presStyleCnt="6">
        <dgm:presLayoutVars>
          <dgm:bulletEnabled val="1"/>
        </dgm:presLayoutVars>
      </dgm:prSet>
      <dgm:spPr/>
      <dgm:t>
        <a:bodyPr/>
        <a:lstStyle/>
        <a:p>
          <a:endParaRPr lang="en-US"/>
        </a:p>
      </dgm:t>
    </dgm:pt>
  </dgm:ptLst>
  <dgm:cxnLst>
    <dgm:cxn modelId="{15469C72-23DD-4213-A6CE-F5F903211B8E}" srcId="{42098C2A-4E42-47E0-8E8B-4E4E993D9697}" destId="{1FE133E2-F958-417B-98CD-EF9C4E793A8D}" srcOrd="2" destOrd="0" parTransId="{51BB00A5-DA2B-48A1-BAB3-E7F79C314DAC}" sibTransId="{BF1962AC-FEC3-4DAE-9C61-8C4CDF87ABE3}"/>
    <dgm:cxn modelId="{9BF7B032-F09D-4B87-B2D7-2BA45F88D2FD}" srcId="{42098C2A-4E42-47E0-8E8B-4E4E993D9697}" destId="{39C78D4E-CBB1-4D6C-B6CC-CC85F615E0B1}" srcOrd="0" destOrd="0" parTransId="{4A746972-0994-4611-866A-F0D0A77E7E57}" sibTransId="{4293063E-E159-405B-BCC7-1EBA3BB7835F}"/>
    <dgm:cxn modelId="{98966916-87FA-4644-8A40-6604E94BE395}" type="presOf" srcId="{67895B13-FFA9-4FAA-8DF9-71F66916F1C7}" destId="{3953792A-8764-46E0-B892-DF473153856C}" srcOrd="0" destOrd="0" presId="urn:microsoft.com/office/officeart/2005/8/layout/default"/>
    <dgm:cxn modelId="{BE958933-AC87-4474-9542-9BEA71C25CDC}" srcId="{42098C2A-4E42-47E0-8E8B-4E4E993D9697}" destId="{67895B13-FFA9-4FAA-8DF9-71F66916F1C7}" srcOrd="3" destOrd="0" parTransId="{9A7000AB-3D2F-4D79-9ED6-172E9FBA5064}" sibTransId="{8EA88BDF-D244-4D0F-9A0F-AAA24F1E673D}"/>
    <dgm:cxn modelId="{774BAA6D-4008-4DD5-A541-1362A7B8A674}" type="presOf" srcId="{7C14D231-1CAD-4B36-97B9-5048E264EE0E}" destId="{D978AC31-363E-4004-ADF5-12050AC4B5DD}" srcOrd="0" destOrd="0" presId="urn:microsoft.com/office/officeart/2005/8/layout/default"/>
    <dgm:cxn modelId="{2FAE34ED-4DD3-4B20-BE5F-1E6C16D4D465}" srcId="{42098C2A-4E42-47E0-8E8B-4E4E993D9697}" destId="{F5B62AE3-0D57-4A23-A2E9-5B1523E5269C}" srcOrd="4" destOrd="0" parTransId="{2EE09CBC-4695-465C-A41D-99FD0D3447D1}" sibTransId="{3E81B741-B014-4CBE-9C75-2F3022073739}"/>
    <dgm:cxn modelId="{06990900-5833-4F89-990B-5BE0976938FE}" type="presOf" srcId="{42098C2A-4E42-47E0-8E8B-4E4E993D9697}" destId="{42382826-448F-4D8E-932E-62A28F4F3A53}" srcOrd="0" destOrd="0" presId="urn:microsoft.com/office/officeart/2005/8/layout/default"/>
    <dgm:cxn modelId="{084B5811-5FD7-4E8B-AFE1-AFF269B257A1}" type="presOf" srcId="{1FE133E2-F958-417B-98CD-EF9C4E793A8D}" destId="{BE211207-82FE-4547-B6DD-DB38D05E147B}" srcOrd="0" destOrd="0" presId="urn:microsoft.com/office/officeart/2005/8/layout/default"/>
    <dgm:cxn modelId="{B25A831B-F13F-4AA4-88FE-22E745DB5153}" type="presOf" srcId="{39C78D4E-CBB1-4D6C-B6CC-CC85F615E0B1}" destId="{AE89973B-DEA2-4267-B1B2-794C1204D6C1}" srcOrd="0" destOrd="0" presId="urn:microsoft.com/office/officeart/2005/8/layout/default"/>
    <dgm:cxn modelId="{8636C379-B89B-4D5D-BC66-B8AD970DA6A0}" srcId="{42098C2A-4E42-47E0-8E8B-4E4E993D9697}" destId="{ABACF885-CFD0-43E2-B459-208C5494B4B6}" srcOrd="5" destOrd="0" parTransId="{75285ED4-8B76-482B-8C73-57939014167C}" sibTransId="{5AA56DEA-AB7C-4828-81C6-B73C5C9BFD79}"/>
    <dgm:cxn modelId="{73B0C909-FCAB-4761-95FE-7FFF80FEC5BD}" type="presOf" srcId="{ABACF885-CFD0-43E2-B459-208C5494B4B6}" destId="{6936A221-074A-401E-8B4F-1AD4A3F6DEF5}" srcOrd="0" destOrd="0" presId="urn:microsoft.com/office/officeart/2005/8/layout/default"/>
    <dgm:cxn modelId="{F852F579-39C8-4654-91D3-2D5B5362F70A}" type="presOf" srcId="{F5B62AE3-0D57-4A23-A2E9-5B1523E5269C}" destId="{15AF5ABD-3493-4CEF-B08D-26A12CFDAA1A}" srcOrd="0" destOrd="0" presId="urn:microsoft.com/office/officeart/2005/8/layout/default"/>
    <dgm:cxn modelId="{BCD0AF76-2794-4A63-98E1-846A2F951393}" srcId="{42098C2A-4E42-47E0-8E8B-4E4E993D9697}" destId="{7C14D231-1CAD-4B36-97B9-5048E264EE0E}" srcOrd="1" destOrd="0" parTransId="{7A333423-57BE-400F-BDAE-22DED3C3B18B}" sibTransId="{469549CE-D0B0-4DF1-8D29-7ABCCCA9CF0A}"/>
    <dgm:cxn modelId="{3A2451DB-BADD-4B90-ABEE-C0BD4C882936}" type="presParOf" srcId="{42382826-448F-4D8E-932E-62A28F4F3A53}" destId="{AE89973B-DEA2-4267-B1B2-794C1204D6C1}" srcOrd="0" destOrd="0" presId="urn:microsoft.com/office/officeart/2005/8/layout/default"/>
    <dgm:cxn modelId="{559F10D7-03F9-4769-9906-44A5AA0E26AF}" type="presParOf" srcId="{42382826-448F-4D8E-932E-62A28F4F3A53}" destId="{DC37C8F6-754B-4E36-91BE-B111CE16D7AE}" srcOrd="1" destOrd="0" presId="urn:microsoft.com/office/officeart/2005/8/layout/default"/>
    <dgm:cxn modelId="{66EC7423-4C52-4FF0-9669-13E3C0C6DB3B}" type="presParOf" srcId="{42382826-448F-4D8E-932E-62A28F4F3A53}" destId="{D978AC31-363E-4004-ADF5-12050AC4B5DD}" srcOrd="2" destOrd="0" presId="urn:microsoft.com/office/officeart/2005/8/layout/default"/>
    <dgm:cxn modelId="{AB3B7E2F-9B9B-4ABC-8E9E-FDE79E9D9E67}" type="presParOf" srcId="{42382826-448F-4D8E-932E-62A28F4F3A53}" destId="{A8495E3E-A433-48A3-A7D9-2CC6D958B00E}" srcOrd="3" destOrd="0" presId="urn:microsoft.com/office/officeart/2005/8/layout/default"/>
    <dgm:cxn modelId="{78B2F6FE-AD0F-48AA-9DB3-8ACC5DF5AB8E}" type="presParOf" srcId="{42382826-448F-4D8E-932E-62A28F4F3A53}" destId="{BE211207-82FE-4547-B6DD-DB38D05E147B}" srcOrd="4" destOrd="0" presId="urn:microsoft.com/office/officeart/2005/8/layout/default"/>
    <dgm:cxn modelId="{5EE44CC0-B51E-4EEA-90FF-4305EBE66DF4}" type="presParOf" srcId="{42382826-448F-4D8E-932E-62A28F4F3A53}" destId="{B6EE1642-9309-4EAA-A415-E76D00E29C8C}" srcOrd="5" destOrd="0" presId="urn:microsoft.com/office/officeart/2005/8/layout/default"/>
    <dgm:cxn modelId="{EDDC3E79-3CE5-4D71-895A-17B676406159}" type="presParOf" srcId="{42382826-448F-4D8E-932E-62A28F4F3A53}" destId="{3953792A-8764-46E0-B892-DF473153856C}" srcOrd="6" destOrd="0" presId="urn:microsoft.com/office/officeart/2005/8/layout/default"/>
    <dgm:cxn modelId="{6AE1EDC0-11C4-44BF-AE42-1D8133F74696}" type="presParOf" srcId="{42382826-448F-4D8E-932E-62A28F4F3A53}" destId="{C410F0E6-966A-42A4-9784-0546560B4218}" srcOrd="7" destOrd="0" presId="urn:microsoft.com/office/officeart/2005/8/layout/default"/>
    <dgm:cxn modelId="{E13B1BD6-1403-4FDC-BF14-73DE8B93FFFC}" type="presParOf" srcId="{42382826-448F-4D8E-932E-62A28F4F3A53}" destId="{15AF5ABD-3493-4CEF-B08D-26A12CFDAA1A}" srcOrd="8" destOrd="0" presId="urn:microsoft.com/office/officeart/2005/8/layout/default"/>
    <dgm:cxn modelId="{D7D50289-A381-4CCD-A624-6F3C054EE7CB}" type="presParOf" srcId="{42382826-448F-4D8E-932E-62A28F4F3A53}" destId="{9F3C8FC2-2E5A-4ED4-83FB-F1B83DE2D53A}" srcOrd="9" destOrd="0" presId="urn:microsoft.com/office/officeart/2005/8/layout/default"/>
    <dgm:cxn modelId="{41C69FE7-4253-4726-B3AE-1DCAB6016C66}" type="presParOf" srcId="{42382826-448F-4D8E-932E-62A28F4F3A53}" destId="{6936A221-074A-401E-8B4F-1AD4A3F6DEF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49D904-CE92-4997-82A6-AAA0D6B635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31B6288-0B6C-403B-B01F-568E380408A8}">
      <dgm:prSet phldrT="[Text]"/>
      <dgm:spPr/>
      <dgm:t>
        <a:bodyPr/>
        <a:lstStyle/>
        <a:p>
          <a:r>
            <a:rPr lang="en-US" dirty="0" smtClean="0"/>
            <a:t>Raise Pool</a:t>
          </a:r>
          <a:endParaRPr lang="en-US" dirty="0"/>
        </a:p>
      </dgm:t>
    </dgm:pt>
    <dgm:pt modelId="{48A43E9C-DFAB-4060-9D10-1CEE1E7B5B26}" type="parTrans" cxnId="{EC9C1705-5FFC-4CBC-830C-5CD70D4FA147}">
      <dgm:prSet/>
      <dgm:spPr/>
      <dgm:t>
        <a:bodyPr/>
        <a:lstStyle/>
        <a:p>
          <a:endParaRPr lang="en-US"/>
        </a:p>
      </dgm:t>
    </dgm:pt>
    <dgm:pt modelId="{12CB5F2C-09FA-46EA-97B3-B6FA8504D9CC}" type="sibTrans" cxnId="{EC9C1705-5FFC-4CBC-830C-5CD70D4FA147}">
      <dgm:prSet/>
      <dgm:spPr/>
      <dgm:t>
        <a:bodyPr/>
        <a:lstStyle/>
        <a:p>
          <a:endParaRPr lang="en-US"/>
        </a:p>
      </dgm:t>
    </dgm:pt>
    <dgm:pt modelId="{C4FCA305-860E-4EFA-8423-026B8520E1F7}">
      <dgm:prSet phldrT="[Text]"/>
      <dgm:spPr/>
      <dgm:t>
        <a:bodyPr/>
        <a:lstStyle/>
        <a:p>
          <a:r>
            <a:rPr lang="en-US" dirty="0" smtClean="0"/>
            <a:t>Market rates of increase</a:t>
          </a:r>
          <a:endParaRPr lang="en-US" dirty="0"/>
        </a:p>
      </dgm:t>
    </dgm:pt>
    <dgm:pt modelId="{FFAEB804-1E1F-4D69-A7B8-0C406F1D256C}" type="parTrans" cxnId="{9074E12B-1FB2-4791-85F7-5E9490F25BCC}">
      <dgm:prSet/>
      <dgm:spPr/>
      <dgm:t>
        <a:bodyPr/>
        <a:lstStyle/>
        <a:p>
          <a:endParaRPr lang="en-US"/>
        </a:p>
      </dgm:t>
    </dgm:pt>
    <dgm:pt modelId="{641FC3D3-C8DE-40A7-9548-D3B4C5751B38}" type="sibTrans" cxnId="{9074E12B-1FB2-4791-85F7-5E9490F25BCC}">
      <dgm:prSet/>
      <dgm:spPr/>
      <dgm:t>
        <a:bodyPr/>
        <a:lstStyle/>
        <a:p>
          <a:endParaRPr lang="en-US"/>
        </a:p>
      </dgm:t>
    </dgm:pt>
    <dgm:pt modelId="{C92B45C7-3C25-444B-9A2A-E45387A30A65}">
      <dgm:prSet phldrT="[Text]"/>
      <dgm:spPr/>
      <dgm:t>
        <a:bodyPr/>
        <a:lstStyle/>
        <a:p>
          <a:r>
            <a:rPr lang="en-US" dirty="0" smtClean="0"/>
            <a:t>Faculty Investment Plan</a:t>
          </a:r>
          <a:endParaRPr lang="en-US" dirty="0"/>
        </a:p>
      </dgm:t>
    </dgm:pt>
    <dgm:pt modelId="{12B04E34-9DBD-46BB-8FBD-F0A13F4C3A18}" type="parTrans" cxnId="{B8BC37E7-74FC-4A78-A7A3-F251FED93FA2}">
      <dgm:prSet/>
      <dgm:spPr/>
      <dgm:t>
        <a:bodyPr/>
        <a:lstStyle/>
        <a:p>
          <a:endParaRPr lang="en-US"/>
        </a:p>
      </dgm:t>
    </dgm:pt>
    <dgm:pt modelId="{EF2011EA-3BBB-4A67-9E57-75DA521C4FCF}" type="sibTrans" cxnId="{B8BC37E7-74FC-4A78-A7A3-F251FED93FA2}">
      <dgm:prSet/>
      <dgm:spPr/>
      <dgm:t>
        <a:bodyPr/>
        <a:lstStyle/>
        <a:p>
          <a:endParaRPr lang="en-US"/>
        </a:p>
      </dgm:t>
    </dgm:pt>
    <dgm:pt modelId="{540BDBF1-0695-47F8-AD5B-345BE8E32322}">
      <dgm:prSet phldrT="[Text]"/>
      <dgm:spPr/>
      <dgm:t>
        <a:bodyPr/>
        <a:lstStyle/>
        <a:p>
          <a:r>
            <a:rPr lang="en-US" dirty="0" smtClean="0"/>
            <a:t>Improving competitive position</a:t>
          </a:r>
          <a:endParaRPr lang="en-US" dirty="0"/>
        </a:p>
      </dgm:t>
    </dgm:pt>
    <dgm:pt modelId="{1EEB492C-C540-4164-9091-6F2E8CFE5C1C}" type="parTrans" cxnId="{D335B678-C9DB-46DE-9777-0B1B97A3A75F}">
      <dgm:prSet/>
      <dgm:spPr/>
      <dgm:t>
        <a:bodyPr/>
        <a:lstStyle/>
        <a:p>
          <a:endParaRPr lang="en-US"/>
        </a:p>
      </dgm:t>
    </dgm:pt>
    <dgm:pt modelId="{4EDBB828-B38D-447E-A0BB-B96805DF17B6}" type="sibTrans" cxnId="{D335B678-C9DB-46DE-9777-0B1B97A3A75F}">
      <dgm:prSet/>
      <dgm:spPr/>
      <dgm:t>
        <a:bodyPr/>
        <a:lstStyle/>
        <a:p>
          <a:endParaRPr lang="en-US"/>
        </a:p>
      </dgm:t>
    </dgm:pt>
    <dgm:pt modelId="{37ABFFD4-8DA6-4343-9436-DB38F3CAF076}">
      <dgm:prSet phldrT="[Text]"/>
      <dgm:spPr/>
      <dgm:t>
        <a:bodyPr/>
        <a:lstStyle/>
        <a:p>
          <a:r>
            <a:rPr lang="en-US" dirty="0" smtClean="0"/>
            <a:t>Staff Investment Plan</a:t>
          </a:r>
        </a:p>
      </dgm:t>
    </dgm:pt>
    <dgm:pt modelId="{C8869D59-259C-4BBA-AFC8-726F6188E26F}" type="parTrans" cxnId="{695B3FA7-95CA-45D6-8519-18CEAFC75A51}">
      <dgm:prSet/>
      <dgm:spPr/>
      <dgm:t>
        <a:bodyPr/>
        <a:lstStyle/>
        <a:p>
          <a:endParaRPr lang="en-US"/>
        </a:p>
      </dgm:t>
    </dgm:pt>
    <dgm:pt modelId="{AF215545-6F0B-40C5-AAB8-D4E6BA788273}" type="sibTrans" cxnId="{695B3FA7-95CA-45D6-8519-18CEAFC75A51}">
      <dgm:prSet/>
      <dgm:spPr/>
      <dgm:t>
        <a:bodyPr/>
        <a:lstStyle/>
        <a:p>
          <a:endParaRPr lang="en-US"/>
        </a:p>
      </dgm:t>
    </dgm:pt>
    <dgm:pt modelId="{9D00AADA-5E2D-42C3-9B89-2D5D4D1B2099}">
      <dgm:prSet phldrT="[Text]"/>
      <dgm:spPr/>
      <dgm:t>
        <a:bodyPr/>
        <a:lstStyle/>
        <a:p>
          <a:r>
            <a:rPr lang="en-US" dirty="0" smtClean="0"/>
            <a:t>COMP</a:t>
          </a:r>
          <a:r>
            <a:rPr lang="en-US" baseline="0" dirty="0" smtClean="0"/>
            <a:t> 2014 and </a:t>
          </a:r>
          <a:r>
            <a:rPr lang="en-US" dirty="0" smtClean="0"/>
            <a:t> biennial equity review</a:t>
          </a:r>
        </a:p>
      </dgm:t>
    </dgm:pt>
    <dgm:pt modelId="{C2B30041-45D9-4BE3-BB68-F7CB4ED3DD4D}" type="parTrans" cxnId="{74F1218A-2D4F-4B7A-BC4D-968F5650A79A}">
      <dgm:prSet/>
      <dgm:spPr/>
      <dgm:t>
        <a:bodyPr/>
        <a:lstStyle/>
        <a:p>
          <a:endParaRPr lang="en-US"/>
        </a:p>
      </dgm:t>
    </dgm:pt>
    <dgm:pt modelId="{DEB102C7-0B31-47B9-A562-8A97753DB0BD}" type="sibTrans" cxnId="{74F1218A-2D4F-4B7A-BC4D-968F5650A79A}">
      <dgm:prSet/>
      <dgm:spPr/>
      <dgm:t>
        <a:bodyPr/>
        <a:lstStyle/>
        <a:p>
          <a:endParaRPr lang="en-US"/>
        </a:p>
      </dgm:t>
    </dgm:pt>
    <dgm:pt modelId="{D2CFB4DF-875F-4A83-824C-06378D4CA415}">
      <dgm:prSet phldrT="[Text]"/>
      <dgm:spPr/>
      <dgm:t>
        <a:bodyPr/>
        <a:lstStyle/>
        <a:p>
          <a:r>
            <a:rPr lang="en-US" dirty="0" smtClean="0"/>
            <a:t>Employee recognition</a:t>
          </a:r>
          <a:endParaRPr lang="en-US" dirty="0"/>
        </a:p>
      </dgm:t>
    </dgm:pt>
    <dgm:pt modelId="{F160325C-B661-4286-86FE-29522CF3A9E3}" type="parTrans" cxnId="{F912B35B-6DD9-4F44-97CC-2CF2399F9471}">
      <dgm:prSet/>
      <dgm:spPr/>
      <dgm:t>
        <a:bodyPr/>
        <a:lstStyle/>
        <a:p>
          <a:endParaRPr lang="en-US"/>
        </a:p>
      </dgm:t>
    </dgm:pt>
    <dgm:pt modelId="{A86B61F6-C24C-470E-8B4A-4EAFFE4CB302}" type="sibTrans" cxnId="{F912B35B-6DD9-4F44-97CC-2CF2399F9471}">
      <dgm:prSet/>
      <dgm:spPr/>
      <dgm:t>
        <a:bodyPr/>
        <a:lstStyle/>
        <a:p>
          <a:endParaRPr lang="en-US"/>
        </a:p>
      </dgm:t>
    </dgm:pt>
    <dgm:pt modelId="{6E47E8D6-DAB8-4C8B-954D-693AFF4A0F13}" type="pres">
      <dgm:prSet presAssocID="{AC49D904-CE92-4997-82A6-AAA0D6B635A5}" presName="linear" presStyleCnt="0">
        <dgm:presLayoutVars>
          <dgm:animLvl val="lvl"/>
          <dgm:resizeHandles val="exact"/>
        </dgm:presLayoutVars>
      </dgm:prSet>
      <dgm:spPr/>
      <dgm:t>
        <a:bodyPr/>
        <a:lstStyle/>
        <a:p>
          <a:endParaRPr lang="en-US"/>
        </a:p>
      </dgm:t>
    </dgm:pt>
    <dgm:pt modelId="{B4B83A05-5247-481A-AC10-207A4AD9F10C}" type="pres">
      <dgm:prSet presAssocID="{531B6288-0B6C-403B-B01F-568E380408A8}" presName="parentText" presStyleLbl="node1" presStyleIdx="0" presStyleCnt="3">
        <dgm:presLayoutVars>
          <dgm:chMax val="0"/>
          <dgm:bulletEnabled val="1"/>
        </dgm:presLayoutVars>
      </dgm:prSet>
      <dgm:spPr/>
      <dgm:t>
        <a:bodyPr/>
        <a:lstStyle/>
        <a:p>
          <a:endParaRPr lang="en-US"/>
        </a:p>
      </dgm:t>
    </dgm:pt>
    <dgm:pt modelId="{8DD88EA3-D5F2-435D-A39F-AFF135B28070}" type="pres">
      <dgm:prSet presAssocID="{531B6288-0B6C-403B-B01F-568E380408A8}" presName="childText" presStyleLbl="revTx" presStyleIdx="0" presStyleCnt="3">
        <dgm:presLayoutVars>
          <dgm:bulletEnabled val="1"/>
        </dgm:presLayoutVars>
      </dgm:prSet>
      <dgm:spPr/>
      <dgm:t>
        <a:bodyPr/>
        <a:lstStyle/>
        <a:p>
          <a:endParaRPr lang="en-US"/>
        </a:p>
      </dgm:t>
    </dgm:pt>
    <dgm:pt modelId="{9D6751FA-F686-43A8-996B-863D2DC79D22}" type="pres">
      <dgm:prSet presAssocID="{C92B45C7-3C25-444B-9A2A-E45387A30A65}" presName="parentText" presStyleLbl="node1" presStyleIdx="1" presStyleCnt="3">
        <dgm:presLayoutVars>
          <dgm:chMax val="0"/>
          <dgm:bulletEnabled val="1"/>
        </dgm:presLayoutVars>
      </dgm:prSet>
      <dgm:spPr/>
      <dgm:t>
        <a:bodyPr/>
        <a:lstStyle/>
        <a:p>
          <a:endParaRPr lang="en-US"/>
        </a:p>
      </dgm:t>
    </dgm:pt>
    <dgm:pt modelId="{430C0AEC-FFFA-4C0E-BA1D-6BBD53461857}" type="pres">
      <dgm:prSet presAssocID="{C92B45C7-3C25-444B-9A2A-E45387A30A65}" presName="childText" presStyleLbl="revTx" presStyleIdx="1" presStyleCnt="3">
        <dgm:presLayoutVars>
          <dgm:bulletEnabled val="1"/>
        </dgm:presLayoutVars>
      </dgm:prSet>
      <dgm:spPr/>
      <dgm:t>
        <a:bodyPr/>
        <a:lstStyle/>
        <a:p>
          <a:endParaRPr lang="en-US"/>
        </a:p>
      </dgm:t>
    </dgm:pt>
    <dgm:pt modelId="{F00C0BD0-7F82-4547-8E9F-306350E99D26}" type="pres">
      <dgm:prSet presAssocID="{37ABFFD4-8DA6-4343-9436-DB38F3CAF076}" presName="parentText" presStyleLbl="node1" presStyleIdx="2" presStyleCnt="3">
        <dgm:presLayoutVars>
          <dgm:chMax val="0"/>
          <dgm:bulletEnabled val="1"/>
        </dgm:presLayoutVars>
      </dgm:prSet>
      <dgm:spPr/>
      <dgm:t>
        <a:bodyPr/>
        <a:lstStyle/>
        <a:p>
          <a:endParaRPr lang="en-US"/>
        </a:p>
      </dgm:t>
    </dgm:pt>
    <dgm:pt modelId="{BAE8BF98-C607-4844-9575-A65896C661AB}" type="pres">
      <dgm:prSet presAssocID="{37ABFFD4-8DA6-4343-9436-DB38F3CAF076}" presName="childText" presStyleLbl="revTx" presStyleIdx="2" presStyleCnt="3">
        <dgm:presLayoutVars>
          <dgm:bulletEnabled val="1"/>
        </dgm:presLayoutVars>
      </dgm:prSet>
      <dgm:spPr/>
      <dgm:t>
        <a:bodyPr/>
        <a:lstStyle/>
        <a:p>
          <a:endParaRPr lang="en-US"/>
        </a:p>
      </dgm:t>
    </dgm:pt>
  </dgm:ptLst>
  <dgm:cxnLst>
    <dgm:cxn modelId="{9074E12B-1FB2-4791-85F7-5E9490F25BCC}" srcId="{531B6288-0B6C-403B-B01F-568E380408A8}" destId="{C4FCA305-860E-4EFA-8423-026B8520E1F7}" srcOrd="0" destOrd="0" parTransId="{FFAEB804-1E1F-4D69-A7B8-0C406F1D256C}" sibTransId="{641FC3D3-C8DE-40A7-9548-D3B4C5751B38}"/>
    <dgm:cxn modelId="{EC9C1705-5FFC-4CBC-830C-5CD70D4FA147}" srcId="{AC49D904-CE92-4997-82A6-AAA0D6B635A5}" destId="{531B6288-0B6C-403B-B01F-568E380408A8}" srcOrd="0" destOrd="0" parTransId="{48A43E9C-DFAB-4060-9D10-1CEE1E7B5B26}" sibTransId="{12CB5F2C-09FA-46EA-97B3-B6FA8504D9CC}"/>
    <dgm:cxn modelId="{B8BC37E7-74FC-4A78-A7A3-F251FED93FA2}" srcId="{AC49D904-CE92-4997-82A6-AAA0D6B635A5}" destId="{C92B45C7-3C25-444B-9A2A-E45387A30A65}" srcOrd="1" destOrd="0" parTransId="{12B04E34-9DBD-46BB-8FBD-F0A13F4C3A18}" sibTransId="{EF2011EA-3BBB-4A67-9E57-75DA521C4FCF}"/>
    <dgm:cxn modelId="{6FB70EDC-A52F-4F0E-9DD9-8057BD027865}" type="presOf" srcId="{37ABFFD4-8DA6-4343-9436-DB38F3CAF076}" destId="{F00C0BD0-7F82-4547-8E9F-306350E99D26}" srcOrd="0" destOrd="0" presId="urn:microsoft.com/office/officeart/2005/8/layout/vList2"/>
    <dgm:cxn modelId="{F912B35B-6DD9-4F44-97CC-2CF2399F9471}" srcId="{531B6288-0B6C-403B-B01F-568E380408A8}" destId="{D2CFB4DF-875F-4A83-824C-06378D4CA415}" srcOrd="1" destOrd="0" parTransId="{F160325C-B661-4286-86FE-29522CF3A9E3}" sibTransId="{A86B61F6-C24C-470E-8B4A-4EAFFE4CB302}"/>
    <dgm:cxn modelId="{622C77DA-5333-41A0-BA2B-4F12C965E41F}" type="presOf" srcId="{C92B45C7-3C25-444B-9A2A-E45387A30A65}" destId="{9D6751FA-F686-43A8-996B-863D2DC79D22}" srcOrd="0" destOrd="0" presId="urn:microsoft.com/office/officeart/2005/8/layout/vList2"/>
    <dgm:cxn modelId="{1494CAAD-7A70-4303-894A-49E4758ECBDC}" type="presOf" srcId="{AC49D904-CE92-4997-82A6-AAA0D6B635A5}" destId="{6E47E8D6-DAB8-4C8B-954D-693AFF4A0F13}" srcOrd="0" destOrd="0" presId="urn:microsoft.com/office/officeart/2005/8/layout/vList2"/>
    <dgm:cxn modelId="{67A9D8B0-E3BA-481C-8E49-BE5F52EC7B9B}" type="presOf" srcId="{C4FCA305-860E-4EFA-8423-026B8520E1F7}" destId="{8DD88EA3-D5F2-435D-A39F-AFF135B28070}" srcOrd="0" destOrd="0" presId="urn:microsoft.com/office/officeart/2005/8/layout/vList2"/>
    <dgm:cxn modelId="{F79B8CFD-3C93-4075-BFE5-AE3757ECCAFD}" type="presOf" srcId="{D2CFB4DF-875F-4A83-824C-06378D4CA415}" destId="{8DD88EA3-D5F2-435D-A39F-AFF135B28070}" srcOrd="0" destOrd="1" presId="urn:microsoft.com/office/officeart/2005/8/layout/vList2"/>
    <dgm:cxn modelId="{A6B05917-EF2F-4AA5-BD16-2E02AA936A0C}" type="presOf" srcId="{531B6288-0B6C-403B-B01F-568E380408A8}" destId="{B4B83A05-5247-481A-AC10-207A4AD9F10C}" srcOrd="0" destOrd="0" presId="urn:microsoft.com/office/officeart/2005/8/layout/vList2"/>
    <dgm:cxn modelId="{A6814692-110D-46FD-B7E0-F467E33E84BE}" type="presOf" srcId="{9D00AADA-5E2D-42C3-9B89-2D5D4D1B2099}" destId="{BAE8BF98-C607-4844-9575-A65896C661AB}" srcOrd="0" destOrd="0" presId="urn:microsoft.com/office/officeart/2005/8/layout/vList2"/>
    <dgm:cxn modelId="{A160705D-DBE3-4BB8-94DD-6F56E86450C9}" type="presOf" srcId="{540BDBF1-0695-47F8-AD5B-345BE8E32322}" destId="{430C0AEC-FFFA-4C0E-BA1D-6BBD53461857}" srcOrd="0" destOrd="0" presId="urn:microsoft.com/office/officeart/2005/8/layout/vList2"/>
    <dgm:cxn modelId="{695B3FA7-95CA-45D6-8519-18CEAFC75A51}" srcId="{AC49D904-CE92-4997-82A6-AAA0D6B635A5}" destId="{37ABFFD4-8DA6-4343-9436-DB38F3CAF076}" srcOrd="2" destOrd="0" parTransId="{C8869D59-259C-4BBA-AFC8-726F6188E26F}" sibTransId="{AF215545-6F0B-40C5-AAB8-D4E6BA788273}"/>
    <dgm:cxn modelId="{74F1218A-2D4F-4B7A-BC4D-968F5650A79A}" srcId="{37ABFFD4-8DA6-4343-9436-DB38F3CAF076}" destId="{9D00AADA-5E2D-42C3-9B89-2D5D4D1B2099}" srcOrd="0" destOrd="0" parTransId="{C2B30041-45D9-4BE3-BB68-F7CB4ED3DD4D}" sibTransId="{DEB102C7-0B31-47B9-A562-8A97753DB0BD}"/>
    <dgm:cxn modelId="{D335B678-C9DB-46DE-9777-0B1B97A3A75F}" srcId="{C92B45C7-3C25-444B-9A2A-E45387A30A65}" destId="{540BDBF1-0695-47F8-AD5B-345BE8E32322}" srcOrd="0" destOrd="0" parTransId="{1EEB492C-C540-4164-9091-6F2E8CFE5C1C}" sibTransId="{4EDBB828-B38D-447E-A0BB-B96805DF17B6}"/>
    <dgm:cxn modelId="{8A715F72-C695-4F41-ACF6-B43697669720}" type="presParOf" srcId="{6E47E8D6-DAB8-4C8B-954D-693AFF4A0F13}" destId="{B4B83A05-5247-481A-AC10-207A4AD9F10C}" srcOrd="0" destOrd="0" presId="urn:microsoft.com/office/officeart/2005/8/layout/vList2"/>
    <dgm:cxn modelId="{A71ACFB8-B058-4746-A4DB-1FD3EEAEBA78}" type="presParOf" srcId="{6E47E8D6-DAB8-4C8B-954D-693AFF4A0F13}" destId="{8DD88EA3-D5F2-435D-A39F-AFF135B28070}" srcOrd="1" destOrd="0" presId="urn:microsoft.com/office/officeart/2005/8/layout/vList2"/>
    <dgm:cxn modelId="{00EE0E86-F328-4E92-AAC1-0097937475D6}" type="presParOf" srcId="{6E47E8D6-DAB8-4C8B-954D-693AFF4A0F13}" destId="{9D6751FA-F686-43A8-996B-863D2DC79D22}" srcOrd="2" destOrd="0" presId="urn:microsoft.com/office/officeart/2005/8/layout/vList2"/>
    <dgm:cxn modelId="{A445ABFE-BDB9-4908-8D0D-8A5344A54B8B}" type="presParOf" srcId="{6E47E8D6-DAB8-4C8B-954D-693AFF4A0F13}" destId="{430C0AEC-FFFA-4C0E-BA1D-6BBD53461857}" srcOrd="3" destOrd="0" presId="urn:microsoft.com/office/officeart/2005/8/layout/vList2"/>
    <dgm:cxn modelId="{87832694-ECF1-470F-8C30-3F198EE8F9B1}" type="presParOf" srcId="{6E47E8D6-DAB8-4C8B-954D-693AFF4A0F13}" destId="{F00C0BD0-7F82-4547-8E9F-306350E99D26}" srcOrd="4" destOrd="0" presId="urn:microsoft.com/office/officeart/2005/8/layout/vList2"/>
    <dgm:cxn modelId="{A1F0FB94-3ADB-45D2-A6C0-D8036579375A}" type="presParOf" srcId="{6E47E8D6-DAB8-4C8B-954D-693AFF4A0F13}" destId="{BAE8BF98-C607-4844-9575-A65896C661AB}"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49D904-CE92-4997-82A6-AAA0D6B635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31B6288-0B6C-403B-B01F-568E380408A8}">
      <dgm:prSet phldrT="[Text]"/>
      <dgm:spPr/>
      <dgm:t>
        <a:bodyPr/>
        <a:lstStyle/>
        <a:p>
          <a:r>
            <a:rPr lang="en-US" dirty="0" smtClean="0"/>
            <a:t>Healthcare</a:t>
          </a:r>
          <a:endParaRPr lang="en-US" dirty="0"/>
        </a:p>
      </dgm:t>
    </dgm:pt>
    <dgm:pt modelId="{48A43E9C-DFAB-4060-9D10-1CEE1E7B5B26}" type="parTrans" cxnId="{EC9C1705-5FFC-4CBC-830C-5CD70D4FA147}">
      <dgm:prSet/>
      <dgm:spPr/>
      <dgm:t>
        <a:bodyPr/>
        <a:lstStyle/>
        <a:p>
          <a:endParaRPr lang="en-US"/>
        </a:p>
      </dgm:t>
    </dgm:pt>
    <dgm:pt modelId="{12CB5F2C-09FA-46EA-97B3-B6FA8504D9CC}" type="sibTrans" cxnId="{EC9C1705-5FFC-4CBC-830C-5CD70D4FA147}">
      <dgm:prSet/>
      <dgm:spPr/>
      <dgm:t>
        <a:bodyPr/>
        <a:lstStyle/>
        <a:p>
          <a:endParaRPr lang="en-US"/>
        </a:p>
      </dgm:t>
    </dgm:pt>
    <dgm:pt modelId="{C4FCA305-860E-4EFA-8423-026B8520E1F7}">
      <dgm:prSet phldrT="[Text]"/>
      <dgm:spPr/>
      <dgm:t>
        <a:bodyPr/>
        <a:lstStyle/>
        <a:p>
          <a:r>
            <a:rPr lang="en-US" dirty="0" smtClean="0"/>
            <a:t>Cost inflation</a:t>
          </a:r>
          <a:endParaRPr lang="en-US" dirty="0"/>
        </a:p>
      </dgm:t>
    </dgm:pt>
    <dgm:pt modelId="{FFAEB804-1E1F-4D69-A7B8-0C406F1D256C}" type="parTrans" cxnId="{9074E12B-1FB2-4791-85F7-5E9490F25BCC}">
      <dgm:prSet/>
      <dgm:spPr/>
      <dgm:t>
        <a:bodyPr/>
        <a:lstStyle/>
        <a:p>
          <a:endParaRPr lang="en-US"/>
        </a:p>
      </dgm:t>
    </dgm:pt>
    <dgm:pt modelId="{641FC3D3-C8DE-40A7-9548-D3B4C5751B38}" type="sibTrans" cxnId="{9074E12B-1FB2-4791-85F7-5E9490F25BCC}">
      <dgm:prSet/>
      <dgm:spPr/>
      <dgm:t>
        <a:bodyPr/>
        <a:lstStyle/>
        <a:p>
          <a:endParaRPr lang="en-US"/>
        </a:p>
      </dgm:t>
    </dgm:pt>
    <dgm:pt modelId="{C92B45C7-3C25-444B-9A2A-E45387A30A65}">
      <dgm:prSet phldrT="[Text]"/>
      <dgm:spPr/>
      <dgm:t>
        <a:bodyPr/>
        <a:lstStyle/>
        <a:p>
          <a:r>
            <a:rPr lang="en-US" dirty="0" smtClean="0"/>
            <a:t>Other Benefits</a:t>
          </a:r>
          <a:endParaRPr lang="en-US" dirty="0"/>
        </a:p>
      </dgm:t>
    </dgm:pt>
    <dgm:pt modelId="{12B04E34-9DBD-46BB-8FBD-F0A13F4C3A18}" type="parTrans" cxnId="{B8BC37E7-74FC-4A78-A7A3-F251FED93FA2}">
      <dgm:prSet/>
      <dgm:spPr/>
      <dgm:t>
        <a:bodyPr/>
        <a:lstStyle/>
        <a:p>
          <a:endParaRPr lang="en-US"/>
        </a:p>
      </dgm:t>
    </dgm:pt>
    <dgm:pt modelId="{EF2011EA-3BBB-4A67-9E57-75DA521C4FCF}" type="sibTrans" cxnId="{B8BC37E7-74FC-4A78-A7A3-F251FED93FA2}">
      <dgm:prSet/>
      <dgm:spPr/>
      <dgm:t>
        <a:bodyPr/>
        <a:lstStyle/>
        <a:p>
          <a:endParaRPr lang="en-US"/>
        </a:p>
      </dgm:t>
    </dgm:pt>
    <dgm:pt modelId="{540BDBF1-0695-47F8-AD5B-345BE8E32322}">
      <dgm:prSet phldrT="[Text]"/>
      <dgm:spPr/>
      <dgm:t>
        <a:bodyPr/>
        <a:lstStyle/>
        <a:p>
          <a:r>
            <a:rPr lang="en-US" dirty="0" smtClean="0"/>
            <a:t>Education Benefit usage</a:t>
          </a:r>
          <a:endParaRPr lang="en-US" dirty="0"/>
        </a:p>
      </dgm:t>
    </dgm:pt>
    <dgm:pt modelId="{1EEB492C-C540-4164-9091-6F2E8CFE5C1C}" type="parTrans" cxnId="{D335B678-C9DB-46DE-9777-0B1B97A3A75F}">
      <dgm:prSet/>
      <dgm:spPr/>
      <dgm:t>
        <a:bodyPr/>
        <a:lstStyle/>
        <a:p>
          <a:endParaRPr lang="en-US"/>
        </a:p>
      </dgm:t>
    </dgm:pt>
    <dgm:pt modelId="{4EDBB828-B38D-447E-A0BB-B96805DF17B6}" type="sibTrans" cxnId="{D335B678-C9DB-46DE-9777-0B1B97A3A75F}">
      <dgm:prSet/>
      <dgm:spPr/>
      <dgm:t>
        <a:bodyPr/>
        <a:lstStyle/>
        <a:p>
          <a:endParaRPr lang="en-US"/>
        </a:p>
      </dgm:t>
    </dgm:pt>
    <dgm:pt modelId="{D2CFB4DF-875F-4A83-824C-06378D4CA415}">
      <dgm:prSet phldrT="[Text]"/>
      <dgm:spPr/>
      <dgm:t>
        <a:bodyPr/>
        <a:lstStyle/>
        <a:p>
          <a:r>
            <a:rPr lang="en-US" dirty="0" smtClean="0"/>
            <a:t>Plan design</a:t>
          </a:r>
          <a:endParaRPr lang="en-US" dirty="0"/>
        </a:p>
      </dgm:t>
    </dgm:pt>
    <dgm:pt modelId="{F160325C-B661-4286-86FE-29522CF3A9E3}" type="parTrans" cxnId="{F912B35B-6DD9-4F44-97CC-2CF2399F9471}">
      <dgm:prSet/>
      <dgm:spPr/>
      <dgm:t>
        <a:bodyPr/>
        <a:lstStyle/>
        <a:p>
          <a:endParaRPr lang="en-US"/>
        </a:p>
      </dgm:t>
    </dgm:pt>
    <dgm:pt modelId="{A86B61F6-C24C-470E-8B4A-4EAFFE4CB302}" type="sibTrans" cxnId="{F912B35B-6DD9-4F44-97CC-2CF2399F9471}">
      <dgm:prSet/>
      <dgm:spPr/>
      <dgm:t>
        <a:bodyPr/>
        <a:lstStyle/>
        <a:p>
          <a:endParaRPr lang="en-US"/>
        </a:p>
      </dgm:t>
    </dgm:pt>
    <dgm:pt modelId="{4D1F9C80-46B6-4007-8850-C3E85973FC0B}">
      <dgm:prSet phldrT="[Text]"/>
      <dgm:spPr/>
      <dgm:t>
        <a:bodyPr/>
        <a:lstStyle/>
        <a:p>
          <a:r>
            <a:rPr lang="en-US" dirty="0" smtClean="0"/>
            <a:t>University vs. Employee</a:t>
          </a:r>
          <a:r>
            <a:rPr lang="en-US" baseline="0" dirty="0" smtClean="0"/>
            <a:t> share</a:t>
          </a:r>
          <a:endParaRPr lang="en-US" dirty="0"/>
        </a:p>
      </dgm:t>
    </dgm:pt>
    <dgm:pt modelId="{D6447304-F962-42E7-A549-C7CFFFAF2BC8}" type="parTrans" cxnId="{5D794F3C-57EF-4A4D-89E2-1FAFC98C1930}">
      <dgm:prSet/>
      <dgm:spPr/>
      <dgm:t>
        <a:bodyPr/>
        <a:lstStyle/>
        <a:p>
          <a:endParaRPr lang="en-US"/>
        </a:p>
      </dgm:t>
    </dgm:pt>
    <dgm:pt modelId="{9E3DAA32-C71B-4435-BB75-A894305B7ECE}" type="sibTrans" cxnId="{5D794F3C-57EF-4A4D-89E2-1FAFC98C1930}">
      <dgm:prSet/>
      <dgm:spPr/>
      <dgm:t>
        <a:bodyPr/>
        <a:lstStyle/>
        <a:p>
          <a:endParaRPr lang="en-US"/>
        </a:p>
      </dgm:t>
    </dgm:pt>
    <dgm:pt modelId="{D01CA23D-9213-433F-926F-E4B525C98C23}">
      <dgm:prSet phldrT="[Text]"/>
      <dgm:spPr/>
      <dgm:t>
        <a:bodyPr/>
        <a:lstStyle/>
        <a:p>
          <a:r>
            <a:rPr lang="en-US" dirty="0" smtClean="0"/>
            <a:t>Workers Compensation costs</a:t>
          </a:r>
          <a:endParaRPr lang="en-US" dirty="0"/>
        </a:p>
      </dgm:t>
    </dgm:pt>
    <dgm:pt modelId="{4ADD61AD-0022-45A6-B972-2801013A929B}" type="parTrans" cxnId="{0D6552CB-108A-48DD-B177-922E3E435785}">
      <dgm:prSet/>
      <dgm:spPr/>
      <dgm:t>
        <a:bodyPr/>
        <a:lstStyle/>
        <a:p>
          <a:endParaRPr lang="en-US"/>
        </a:p>
      </dgm:t>
    </dgm:pt>
    <dgm:pt modelId="{B986CE2E-84EF-4963-91AA-1542040327D7}" type="sibTrans" cxnId="{0D6552CB-108A-48DD-B177-922E3E435785}">
      <dgm:prSet/>
      <dgm:spPr/>
      <dgm:t>
        <a:bodyPr/>
        <a:lstStyle/>
        <a:p>
          <a:endParaRPr lang="en-US"/>
        </a:p>
      </dgm:t>
    </dgm:pt>
    <dgm:pt modelId="{481D224A-8A7D-4545-9906-F4B859BF446E}">
      <dgm:prSet phldrT="[Text]"/>
      <dgm:spPr/>
      <dgm:t>
        <a:bodyPr/>
        <a:lstStyle/>
        <a:p>
          <a:r>
            <a:rPr lang="en-US" dirty="0" smtClean="0"/>
            <a:t>Eligibility</a:t>
          </a:r>
          <a:endParaRPr lang="en-US" dirty="0"/>
        </a:p>
      </dgm:t>
    </dgm:pt>
    <dgm:pt modelId="{50C9E850-84C4-422D-AF04-7021D1EF32E9}" type="parTrans" cxnId="{D09A17FF-76C5-4EB7-9828-541A07FB2309}">
      <dgm:prSet/>
      <dgm:spPr/>
      <dgm:t>
        <a:bodyPr/>
        <a:lstStyle/>
        <a:p>
          <a:endParaRPr lang="en-US"/>
        </a:p>
      </dgm:t>
    </dgm:pt>
    <dgm:pt modelId="{F32580D7-A6D7-435E-9A19-6FBD88BBA32F}" type="sibTrans" cxnId="{D09A17FF-76C5-4EB7-9828-541A07FB2309}">
      <dgm:prSet/>
      <dgm:spPr/>
      <dgm:t>
        <a:bodyPr/>
        <a:lstStyle/>
        <a:p>
          <a:endParaRPr lang="en-US"/>
        </a:p>
      </dgm:t>
    </dgm:pt>
    <dgm:pt modelId="{6E47E8D6-DAB8-4C8B-954D-693AFF4A0F13}" type="pres">
      <dgm:prSet presAssocID="{AC49D904-CE92-4997-82A6-AAA0D6B635A5}" presName="linear" presStyleCnt="0">
        <dgm:presLayoutVars>
          <dgm:animLvl val="lvl"/>
          <dgm:resizeHandles val="exact"/>
        </dgm:presLayoutVars>
      </dgm:prSet>
      <dgm:spPr/>
      <dgm:t>
        <a:bodyPr/>
        <a:lstStyle/>
        <a:p>
          <a:endParaRPr lang="en-US"/>
        </a:p>
      </dgm:t>
    </dgm:pt>
    <dgm:pt modelId="{B4B83A05-5247-481A-AC10-207A4AD9F10C}" type="pres">
      <dgm:prSet presAssocID="{531B6288-0B6C-403B-B01F-568E380408A8}" presName="parentText" presStyleLbl="node1" presStyleIdx="0" presStyleCnt="2">
        <dgm:presLayoutVars>
          <dgm:chMax val="0"/>
          <dgm:bulletEnabled val="1"/>
        </dgm:presLayoutVars>
      </dgm:prSet>
      <dgm:spPr/>
      <dgm:t>
        <a:bodyPr/>
        <a:lstStyle/>
        <a:p>
          <a:endParaRPr lang="en-US"/>
        </a:p>
      </dgm:t>
    </dgm:pt>
    <dgm:pt modelId="{8DD88EA3-D5F2-435D-A39F-AFF135B28070}" type="pres">
      <dgm:prSet presAssocID="{531B6288-0B6C-403B-B01F-568E380408A8}" presName="childText" presStyleLbl="revTx" presStyleIdx="0" presStyleCnt="2">
        <dgm:presLayoutVars>
          <dgm:bulletEnabled val="1"/>
        </dgm:presLayoutVars>
      </dgm:prSet>
      <dgm:spPr/>
      <dgm:t>
        <a:bodyPr/>
        <a:lstStyle/>
        <a:p>
          <a:endParaRPr lang="en-US"/>
        </a:p>
      </dgm:t>
    </dgm:pt>
    <dgm:pt modelId="{9D6751FA-F686-43A8-996B-863D2DC79D22}" type="pres">
      <dgm:prSet presAssocID="{C92B45C7-3C25-444B-9A2A-E45387A30A65}" presName="parentText" presStyleLbl="node1" presStyleIdx="1" presStyleCnt="2">
        <dgm:presLayoutVars>
          <dgm:chMax val="0"/>
          <dgm:bulletEnabled val="1"/>
        </dgm:presLayoutVars>
      </dgm:prSet>
      <dgm:spPr/>
      <dgm:t>
        <a:bodyPr/>
        <a:lstStyle/>
        <a:p>
          <a:endParaRPr lang="en-US"/>
        </a:p>
      </dgm:t>
    </dgm:pt>
    <dgm:pt modelId="{430C0AEC-FFFA-4C0E-BA1D-6BBD53461857}" type="pres">
      <dgm:prSet presAssocID="{C92B45C7-3C25-444B-9A2A-E45387A30A65}" presName="childText" presStyleLbl="revTx" presStyleIdx="1" presStyleCnt="2">
        <dgm:presLayoutVars>
          <dgm:bulletEnabled val="1"/>
        </dgm:presLayoutVars>
      </dgm:prSet>
      <dgm:spPr/>
      <dgm:t>
        <a:bodyPr/>
        <a:lstStyle/>
        <a:p>
          <a:endParaRPr lang="en-US"/>
        </a:p>
      </dgm:t>
    </dgm:pt>
  </dgm:ptLst>
  <dgm:cxnLst>
    <dgm:cxn modelId="{9074E12B-1FB2-4791-85F7-5E9490F25BCC}" srcId="{531B6288-0B6C-403B-B01F-568E380408A8}" destId="{C4FCA305-860E-4EFA-8423-026B8520E1F7}" srcOrd="0" destOrd="0" parTransId="{FFAEB804-1E1F-4D69-A7B8-0C406F1D256C}" sibTransId="{641FC3D3-C8DE-40A7-9548-D3B4C5751B38}"/>
    <dgm:cxn modelId="{D09A17FF-76C5-4EB7-9828-541A07FB2309}" srcId="{531B6288-0B6C-403B-B01F-568E380408A8}" destId="{481D224A-8A7D-4545-9906-F4B859BF446E}" srcOrd="3" destOrd="0" parTransId="{50C9E850-84C4-422D-AF04-7021D1EF32E9}" sibTransId="{F32580D7-A6D7-435E-9A19-6FBD88BBA32F}"/>
    <dgm:cxn modelId="{FE55FB1D-23C8-46E6-A391-FE5555571DF5}" type="presOf" srcId="{D01CA23D-9213-433F-926F-E4B525C98C23}" destId="{430C0AEC-FFFA-4C0E-BA1D-6BBD53461857}" srcOrd="0" destOrd="1" presId="urn:microsoft.com/office/officeart/2005/8/layout/vList2"/>
    <dgm:cxn modelId="{C11956F3-ED54-45D3-9F32-06AEB200E564}" type="presOf" srcId="{4D1F9C80-46B6-4007-8850-C3E85973FC0B}" destId="{8DD88EA3-D5F2-435D-A39F-AFF135B28070}" srcOrd="0" destOrd="2" presId="urn:microsoft.com/office/officeart/2005/8/layout/vList2"/>
    <dgm:cxn modelId="{EC9C1705-5FFC-4CBC-830C-5CD70D4FA147}" srcId="{AC49D904-CE92-4997-82A6-AAA0D6B635A5}" destId="{531B6288-0B6C-403B-B01F-568E380408A8}" srcOrd="0" destOrd="0" parTransId="{48A43E9C-DFAB-4060-9D10-1CEE1E7B5B26}" sibTransId="{12CB5F2C-09FA-46EA-97B3-B6FA8504D9CC}"/>
    <dgm:cxn modelId="{B8BC37E7-74FC-4A78-A7A3-F251FED93FA2}" srcId="{AC49D904-CE92-4997-82A6-AAA0D6B635A5}" destId="{C92B45C7-3C25-444B-9A2A-E45387A30A65}" srcOrd="1" destOrd="0" parTransId="{12B04E34-9DBD-46BB-8FBD-F0A13F4C3A18}" sibTransId="{EF2011EA-3BBB-4A67-9E57-75DA521C4FCF}"/>
    <dgm:cxn modelId="{F912B35B-6DD9-4F44-97CC-2CF2399F9471}" srcId="{531B6288-0B6C-403B-B01F-568E380408A8}" destId="{D2CFB4DF-875F-4A83-824C-06378D4CA415}" srcOrd="1" destOrd="0" parTransId="{F160325C-B661-4286-86FE-29522CF3A9E3}" sibTransId="{A86B61F6-C24C-470E-8B4A-4EAFFE4CB302}"/>
    <dgm:cxn modelId="{622C77DA-5333-41A0-BA2B-4F12C965E41F}" type="presOf" srcId="{C92B45C7-3C25-444B-9A2A-E45387A30A65}" destId="{9D6751FA-F686-43A8-996B-863D2DC79D22}" srcOrd="0" destOrd="0" presId="urn:microsoft.com/office/officeart/2005/8/layout/vList2"/>
    <dgm:cxn modelId="{1494CAAD-7A70-4303-894A-49E4758ECBDC}" type="presOf" srcId="{AC49D904-CE92-4997-82A6-AAA0D6B635A5}" destId="{6E47E8D6-DAB8-4C8B-954D-693AFF4A0F13}" srcOrd="0" destOrd="0" presId="urn:microsoft.com/office/officeart/2005/8/layout/vList2"/>
    <dgm:cxn modelId="{67A9D8B0-E3BA-481C-8E49-BE5F52EC7B9B}" type="presOf" srcId="{C4FCA305-860E-4EFA-8423-026B8520E1F7}" destId="{8DD88EA3-D5F2-435D-A39F-AFF135B28070}" srcOrd="0" destOrd="0" presId="urn:microsoft.com/office/officeart/2005/8/layout/vList2"/>
    <dgm:cxn modelId="{F79B8CFD-3C93-4075-BFE5-AE3757ECCAFD}" type="presOf" srcId="{D2CFB4DF-875F-4A83-824C-06378D4CA415}" destId="{8DD88EA3-D5F2-435D-A39F-AFF135B28070}" srcOrd="0" destOrd="1" presId="urn:microsoft.com/office/officeart/2005/8/layout/vList2"/>
    <dgm:cxn modelId="{0361F55C-281F-4D5E-9740-4C64B39B6965}" type="presOf" srcId="{481D224A-8A7D-4545-9906-F4B859BF446E}" destId="{8DD88EA3-D5F2-435D-A39F-AFF135B28070}" srcOrd="0" destOrd="3" presId="urn:microsoft.com/office/officeart/2005/8/layout/vList2"/>
    <dgm:cxn modelId="{A6B05917-EF2F-4AA5-BD16-2E02AA936A0C}" type="presOf" srcId="{531B6288-0B6C-403B-B01F-568E380408A8}" destId="{B4B83A05-5247-481A-AC10-207A4AD9F10C}" srcOrd="0" destOrd="0" presId="urn:microsoft.com/office/officeart/2005/8/layout/vList2"/>
    <dgm:cxn modelId="{A160705D-DBE3-4BB8-94DD-6F56E86450C9}" type="presOf" srcId="{540BDBF1-0695-47F8-AD5B-345BE8E32322}" destId="{430C0AEC-FFFA-4C0E-BA1D-6BBD53461857}" srcOrd="0" destOrd="0" presId="urn:microsoft.com/office/officeart/2005/8/layout/vList2"/>
    <dgm:cxn modelId="{5D794F3C-57EF-4A4D-89E2-1FAFC98C1930}" srcId="{531B6288-0B6C-403B-B01F-568E380408A8}" destId="{4D1F9C80-46B6-4007-8850-C3E85973FC0B}" srcOrd="2" destOrd="0" parTransId="{D6447304-F962-42E7-A549-C7CFFFAF2BC8}" sibTransId="{9E3DAA32-C71B-4435-BB75-A894305B7ECE}"/>
    <dgm:cxn modelId="{0D6552CB-108A-48DD-B177-922E3E435785}" srcId="{C92B45C7-3C25-444B-9A2A-E45387A30A65}" destId="{D01CA23D-9213-433F-926F-E4B525C98C23}" srcOrd="1" destOrd="0" parTransId="{4ADD61AD-0022-45A6-B972-2801013A929B}" sibTransId="{B986CE2E-84EF-4963-91AA-1542040327D7}"/>
    <dgm:cxn modelId="{D335B678-C9DB-46DE-9777-0B1B97A3A75F}" srcId="{C92B45C7-3C25-444B-9A2A-E45387A30A65}" destId="{540BDBF1-0695-47F8-AD5B-345BE8E32322}" srcOrd="0" destOrd="0" parTransId="{1EEB492C-C540-4164-9091-6F2E8CFE5C1C}" sibTransId="{4EDBB828-B38D-447E-A0BB-B96805DF17B6}"/>
    <dgm:cxn modelId="{8A715F72-C695-4F41-ACF6-B43697669720}" type="presParOf" srcId="{6E47E8D6-DAB8-4C8B-954D-693AFF4A0F13}" destId="{B4B83A05-5247-481A-AC10-207A4AD9F10C}" srcOrd="0" destOrd="0" presId="urn:microsoft.com/office/officeart/2005/8/layout/vList2"/>
    <dgm:cxn modelId="{A71ACFB8-B058-4746-A4DB-1FD3EEAEBA78}" type="presParOf" srcId="{6E47E8D6-DAB8-4C8B-954D-693AFF4A0F13}" destId="{8DD88EA3-D5F2-435D-A39F-AFF135B28070}" srcOrd="1" destOrd="0" presId="urn:microsoft.com/office/officeart/2005/8/layout/vList2"/>
    <dgm:cxn modelId="{00EE0E86-F328-4E92-AAC1-0097937475D6}" type="presParOf" srcId="{6E47E8D6-DAB8-4C8B-954D-693AFF4A0F13}" destId="{9D6751FA-F686-43A8-996B-863D2DC79D22}" srcOrd="2" destOrd="0" presId="urn:microsoft.com/office/officeart/2005/8/layout/vList2"/>
    <dgm:cxn modelId="{A445ABFE-BDB9-4908-8D0D-8A5344A54B8B}" type="presParOf" srcId="{6E47E8D6-DAB8-4C8B-954D-693AFF4A0F13}" destId="{430C0AEC-FFFA-4C0E-BA1D-6BBD5346185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49D904-CE92-4997-82A6-AAA0D6B635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31B6288-0B6C-403B-B01F-568E380408A8}">
      <dgm:prSet phldrT="[Text]"/>
      <dgm:spPr/>
      <dgm:t>
        <a:bodyPr/>
        <a:lstStyle/>
        <a:p>
          <a:r>
            <a:rPr lang="en-US" dirty="0" smtClean="0"/>
            <a:t>Use of Debt</a:t>
          </a:r>
          <a:endParaRPr lang="en-US" dirty="0"/>
        </a:p>
      </dgm:t>
    </dgm:pt>
    <dgm:pt modelId="{48A43E9C-DFAB-4060-9D10-1CEE1E7B5B26}" type="parTrans" cxnId="{EC9C1705-5FFC-4CBC-830C-5CD70D4FA147}">
      <dgm:prSet/>
      <dgm:spPr/>
      <dgm:t>
        <a:bodyPr/>
        <a:lstStyle/>
        <a:p>
          <a:endParaRPr lang="en-US"/>
        </a:p>
      </dgm:t>
    </dgm:pt>
    <dgm:pt modelId="{12CB5F2C-09FA-46EA-97B3-B6FA8504D9CC}" type="sibTrans" cxnId="{EC9C1705-5FFC-4CBC-830C-5CD70D4FA147}">
      <dgm:prSet/>
      <dgm:spPr/>
      <dgm:t>
        <a:bodyPr/>
        <a:lstStyle/>
        <a:p>
          <a:endParaRPr lang="en-US"/>
        </a:p>
      </dgm:t>
    </dgm:pt>
    <dgm:pt modelId="{C4FCA305-860E-4EFA-8423-026B8520E1F7}">
      <dgm:prSet phldrT="[Text]"/>
      <dgm:spPr/>
      <dgm:t>
        <a:bodyPr/>
        <a:lstStyle/>
        <a:p>
          <a:r>
            <a:rPr lang="en-US" dirty="0" smtClean="0"/>
            <a:t>Debt Capacity/Rating</a:t>
          </a:r>
          <a:endParaRPr lang="en-US" dirty="0"/>
        </a:p>
      </dgm:t>
    </dgm:pt>
    <dgm:pt modelId="{FFAEB804-1E1F-4D69-A7B8-0C406F1D256C}" type="parTrans" cxnId="{9074E12B-1FB2-4791-85F7-5E9490F25BCC}">
      <dgm:prSet/>
      <dgm:spPr/>
      <dgm:t>
        <a:bodyPr/>
        <a:lstStyle/>
        <a:p>
          <a:endParaRPr lang="en-US"/>
        </a:p>
      </dgm:t>
    </dgm:pt>
    <dgm:pt modelId="{641FC3D3-C8DE-40A7-9548-D3B4C5751B38}" type="sibTrans" cxnId="{9074E12B-1FB2-4791-85F7-5E9490F25BCC}">
      <dgm:prSet/>
      <dgm:spPr/>
      <dgm:t>
        <a:bodyPr/>
        <a:lstStyle/>
        <a:p>
          <a:endParaRPr lang="en-US"/>
        </a:p>
      </dgm:t>
    </dgm:pt>
    <dgm:pt modelId="{4E922938-FB06-46A1-8A22-1EEA72E9E52E}">
      <dgm:prSet phldrT="[Text]"/>
      <dgm:spPr/>
      <dgm:t>
        <a:bodyPr/>
        <a:lstStyle/>
        <a:p>
          <a:r>
            <a:rPr lang="en-US" dirty="0" smtClean="0"/>
            <a:t>Ability to repay</a:t>
          </a:r>
          <a:endParaRPr lang="en-US" dirty="0"/>
        </a:p>
      </dgm:t>
    </dgm:pt>
    <dgm:pt modelId="{8455E0CE-BFF5-439F-91B3-149DEC7A4BE5}" type="parTrans" cxnId="{10C377B3-E728-4EE7-B178-428286F2E467}">
      <dgm:prSet/>
      <dgm:spPr/>
      <dgm:t>
        <a:bodyPr/>
        <a:lstStyle/>
        <a:p>
          <a:endParaRPr lang="en-US"/>
        </a:p>
      </dgm:t>
    </dgm:pt>
    <dgm:pt modelId="{1CB42A01-1ED9-47BE-9DD4-22ED68927C68}" type="sibTrans" cxnId="{10C377B3-E728-4EE7-B178-428286F2E467}">
      <dgm:prSet/>
      <dgm:spPr/>
      <dgm:t>
        <a:bodyPr/>
        <a:lstStyle/>
        <a:p>
          <a:endParaRPr lang="en-US"/>
        </a:p>
      </dgm:t>
    </dgm:pt>
    <dgm:pt modelId="{9B029528-A12D-475A-895A-4BBCD46E694D}">
      <dgm:prSet phldrT="[Text]"/>
      <dgm:spPr/>
      <dgm:t>
        <a:bodyPr/>
        <a:lstStyle/>
        <a:p>
          <a:r>
            <a:rPr lang="en-US" dirty="0" smtClean="0"/>
            <a:t>Level of Capital Investment</a:t>
          </a:r>
          <a:endParaRPr lang="en-US" dirty="0"/>
        </a:p>
      </dgm:t>
    </dgm:pt>
    <dgm:pt modelId="{989B363F-4CF7-4A19-9ED8-4647520A910D}" type="parTrans" cxnId="{B630B230-298E-4773-A5D1-C46EDCF78E8B}">
      <dgm:prSet/>
      <dgm:spPr/>
      <dgm:t>
        <a:bodyPr/>
        <a:lstStyle/>
        <a:p>
          <a:endParaRPr lang="en-US"/>
        </a:p>
      </dgm:t>
    </dgm:pt>
    <dgm:pt modelId="{5F2AAFA4-E874-4203-B095-C7229F4D03EF}" type="sibTrans" cxnId="{B630B230-298E-4773-A5D1-C46EDCF78E8B}">
      <dgm:prSet/>
      <dgm:spPr/>
      <dgm:t>
        <a:bodyPr/>
        <a:lstStyle/>
        <a:p>
          <a:endParaRPr lang="en-US"/>
        </a:p>
      </dgm:t>
    </dgm:pt>
    <dgm:pt modelId="{E2661F50-C4DA-4AD9-8E86-EF9A261F202F}">
      <dgm:prSet phldrT="[Text]"/>
      <dgm:spPr/>
      <dgm:t>
        <a:bodyPr/>
        <a:lstStyle/>
        <a:p>
          <a:r>
            <a:rPr lang="en-US" dirty="0" smtClean="0"/>
            <a:t>Deferred Maintenance needs</a:t>
          </a:r>
          <a:endParaRPr lang="en-US" dirty="0"/>
        </a:p>
      </dgm:t>
    </dgm:pt>
    <dgm:pt modelId="{13C890C2-F698-4FBD-9C70-7D9140106E85}" type="parTrans" cxnId="{EACA0BF9-45E3-4544-B19A-3C234C2B0EBD}">
      <dgm:prSet/>
      <dgm:spPr/>
      <dgm:t>
        <a:bodyPr/>
        <a:lstStyle/>
        <a:p>
          <a:endParaRPr lang="en-US"/>
        </a:p>
      </dgm:t>
    </dgm:pt>
    <dgm:pt modelId="{20684A93-3049-4B85-BB51-32B00FCA71A3}" type="sibTrans" cxnId="{EACA0BF9-45E3-4544-B19A-3C234C2B0EBD}">
      <dgm:prSet/>
      <dgm:spPr/>
      <dgm:t>
        <a:bodyPr/>
        <a:lstStyle/>
        <a:p>
          <a:endParaRPr lang="en-US"/>
        </a:p>
      </dgm:t>
    </dgm:pt>
    <dgm:pt modelId="{DEBEF2B6-87CC-440C-90D7-DDDC49F3FAB5}">
      <dgm:prSet phldrT="[Text]"/>
      <dgm:spPr/>
      <dgm:t>
        <a:bodyPr/>
        <a:lstStyle/>
        <a:p>
          <a:r>
            <a:rPr lang="en-US" dirty="0" smtClean="0"/>
            <a:t>Utility Infrastructure</a:t>
          </a:r>
          <a:endParaRPr lang="en-US" dirty="0"/>
        </a:p>
      </dgm:t>
    </dgm:pt>
    <dgm:pt modelId="{5BD9B52D-40CA-4407-BD12-FA0F87BE1AB2}" type="parTrans" cxnId="{97874848-505A-4991-8257-E90A4176ED7B}">
      <dgm:prSet/>
      <dgm:spPr/>
      <dgm:t>
        <a:bodyPr/>
        <a:lstStyle/>
        <a:p>
          <a:endParaRPr lang="en-US"/>
        </a:p>
      </dgm:t>
    </dgm:pt>
    <dgm:pt modelId="{F02E2500-2FBF-4007-B4A4-29486D181231}" type="sibTrans" cxnId="{97874848-505A-4991-8257-E90A4176ED7B}">
      <dgm:prSet/>
      <dgm:spPr/>
      <dgm:t>
        <a:bodyPr/>
        <a:lstStyle/>
        <a:p>
          <a:endParaRPr lang="en-US"/>
        </a:p>
      </dgm:t>
    </dgm:pt>
    <dgm:pt modelId="{3A51EFFD-B07C-4995-94BC-4D1A734D066F}">
      <dgm:prSet phldrT="[Text]"/>
      <dgm:spPr/>
      <dgm:t>
        <a:bodyPr/>
        <a:lstStyle/>
        <a:p>
          <a:r>
            <a:rPr lang="en-US" dirty="0" smtClean="0"/>
            <a:t>Programmatic needs (e.g. classroom technology; library configuration)</a:t>
          </a:r>
          <a:endParaRPr lang="en-US" dirty="0"/>
        </a:p>
      </dgm:t>
    </dgm:pt>
    <dgm:pt modelId="{C8F9B166-A428-4FF0-ADF6-3E1B9658B3FB}" type="parTrans" cxnId="{9081DF5B-C75D-43D1-9201-EF2CDF905DAB}">
      <dgm:prSet/>
      <dgm:spPr/>
    </dgm:pt>
    <dgm:pt modelId="{39AD02DF-8C9F-41CE-876F-B8B6B91ADD76}" type="sibTrans" cxnId="{9081DF5B-C75D-43D1-9201-EF2CDF905DAB}">
      <dgm:prSet/>
      <dgm:spPr/>
    </dgm:pt>
    <dgm:pt modelId="{6E47E8D6-DAB8-4C8B-954D-693AFF4A0F13}" type="pres">
      <dgm:prSet presAssocID="{AC49D904-CE92-4997-82A6-AAA0D6B635A5}" presName="linear" presStyleCnt="0">
        <dgm:presLayoutVars>
          <dgm:animLvl val="lvl"/>
          <dgm:resizeHandles val="exact"/>
        </dgm:presLayoutVars>
      </dgm:prSet>
      <dgm:spPr/>
      <dgm:t>
        <a:bodyPr/>
        <a:lstStyle/>
        <a:p>
          <a:endParaRPr lang="en-US"/>
        </a:p>
      </dgm:t>
    </dgm:pt>
    <dgm:pt modelId="{041977E6-145C-4AF0-A9B9-8A856E9A8671}" type="pres">
      <dgm:prSet presAssocID="{9B029528-A12D-475A-895A-4BBCD46E694D}" presName="parentText" presStyleLbl="node1" presStyleIdx="0" presStyleCnt="2">
        <dgm:presLayoutVars>
          <dgm:chMax val="0"/>
          <dgm:bulletEnabled val="1"/>
        </dgm:presLayoutVars>
      </dgm:prSet>
      <dgm:spPr/>
      <dgm:t>
        <a:bodyPr/>
        <a:lstStyle/>
        <a:p>
          <a:endParaRPr lang="en-US"/>
        </a:p>
      </dgm:t>
    </dgm:pt>
    <dgm:pt modelId="{FEE9F2D3-1FB0-415F-98B1-05B8373AC905}" type="pres">
      <dgm:prSet presAssocID="{9B029528-A12D-475A-895A-4BBCD46E694D}" presName="childText" presStyleLbl="revTx" presStyleIdx="0" presStyleCnt="2">
        <dgm:presLayoutVars>
          <dgm:bulletEnabled val="1"/>
        </dgm:presLayoutVars>
      </dgm:prSet>
      <dgm:spPr/>
      <dgm:t>
        <a:bodyPr/>
        <a:lstStyle/>
        <a:p>
          <a:endParaRPr lang="en-US"/>
        </a:p>
      </dgm:t>
    </dgm:pt>
    <dgm:pt modelId="{B4B83A05-5247-481A-AC10-207A4AD9F10C}" type="pres">
      <dgm:prSet presAssocID="{531B6288-0B6C-403B-B01F-568E380408A8}" presName="parentText" presStyleLbl="node1" presStyleIdx="1" presStyleCnt="2">
        <dgm:presLayoutVars>
          <dgm:chMax val="0"/>
          <dgm:bulletEnabled val="1"/>
        </dgm:presLayoutVars>
      </dgm:prSet>
      <dgm:spPr/>
      <dgm:t>
        <a:bodyPr/>
        <a:lstStyle/>
        <a:p>
          <a:endParaRPr lang="en-US"/>
        </a:p>
      </dgm:t>
    </dgm:pt>
    <dgm:pt modelId="{8DD88EA3-D5F2-435D-A39F-AFF135B28070}" type="pres">
      <dgm:prSet presAssocID="{531B6288-0B6C-403B-B01F-568E380408A8}" presName="childText" presStyleLbl="revTx" presStyleIdx="1" presStyleCnt="2">
        <dgm:presLayoutVars>
          <dgm:bulletEnabled val="1"/>
        </dgm:presLayoutVars>
      </dgm:prSet>
      <dgm:spPr/>
      <dgm:t>
        <a:bodyPr/>
        <a:lstStyle/>
        <a:p>
          <a:endParaRPr lang="en-US"/>
        </a:p>
      </dgm:t>
    </dgm:pt>
  </dgm:ptLst>
  <dgm:cxnLst>
    <dgm:cxn modelId="{9A4E5AF7-1837-432C-B092-44E3D2831E6B}" type="presOf" srcId="{3A51EFFD-B07C-4995-94BC-4D1A734D066F}" destId="{FEE9F2D3-1FB0-415F-98B1-05B8373AC905}" srcOrd="0" destOrd="2" presId="urn:microsoft.com/office/officeart/2005/8/layout/vList2"/>
    <dgm:cxn modelId="{4F81AF35-082E-4801-9E48-823CAED60925}" type="presOf" srcId="{DEBEF2B6-87CC-440C-90D7-DDDC49F3FAB5}" destId="{FEE9F2D3-1FB0-415F-98B1-05B8373AC905}" srcOrd="0" destOrd="1" presId="urn:microsoft.com/office/officeart/2005/8/layout/vList2"/>
    <dgm:cxn modelId="{10E43319-2D79-47EE-A978-2E86E9DFA0C7}" type="presOf" srcId="{9B029528-A12D-475A-895A-4BBCD46E694D}" destId="{041977E6-145C-4AF0-A9B9-8A856E9A8671}" srcOrd="0" destOrd="0" presId="urn:microsoft.com/office/officeart/2005/8/layout/vList2"/>
    <dgm:cxn modelId="{B630B230-298E-4773-A5D1-C46EDCF78E8B}" srcId="{AC49D904-CE92-4997-82A6-AAA0D6B635A5}" destId="{9B029528-A12D-475A-895A-4BBCD46E694D}" srcOrd="0" destOrd="0" parTransId="{989B363F-4CF7-4A19-9ED8-4647520A910D}" sibTransId="{5F2AAFA4-E874-4203-B095-C7229F4D03EF}"/>
    <dgm:cxn modelId="{5D61A7C4-CDC1-4858-8ADB-0C1FC11C25A2}" type="presOf" srcId="{E2661F50-C4DA-4AD9-8E86-EF9A261F202F}" destId="{FEE9F2D3-1FB0-415F-98B1-05B8373AC905}" srcOrd="0" destOrd="0" presId="urn:microsoft.com/office/officeart/2005/8/layout/vList2"/>
    <dgm:cxn modelId="{9074E12B-1FB2-4791-85F7-5E9490F25BCC}" srcId="{531B6288-0B6C-403B-B01F-568E380408A8}" destId="{C4FCA305-860E-4EFA-8423-026B8520E1F7}" srcOrd="0" destOrd="0" parTransId="{FFAEB804-1E1F-4D69-A7B8-0C406F1D256C}" sibTransId="{641FC3D3-C8DE-40A7-9548-D3B4C5751B38}"/>
    <dgm:cxn modelId="{EACA0BF9-45E3-4544-B19A-3C234C2B0EBD}" srcId="{9B029528-A12D-475A-895A-4BBCD46E694D}" destId="{E2661F50-C4DA-4AD9-8E86-EF9A261F202F}" srcOrd="0" destOrd="0" parTransId="{13C890C2-F698-4FBD-9C70-7D9140106E85}" sibTransId="{20684A93-3049-4B85-BB51-32B00FCA71A3}"/>
    <dgm:cxn modelId="{67A9D8B0-E3BA-481C-8E49-BE5F52EC7B9B}" type="presOf" srcId="{C4FCA305-860E-4EFA-8423-026B8520E1F7}" destId="{8DD88EA3-D5F2-435D-A39F-AFF135B28070}" srcOrd="0" destOrd="0" presId="urn:microsoft.com/office/officeart/2005/8/layout/vList2"/>
    <dgm:cxn modelId="{EC9C1705-5FFC-4CBC-830C-5CD70D4FA147}" srcId="{AC49D904-CE92-4997-82A6-AAA0D6B635A5}" destId="{531B6288-0B6C-403B-B01F-568E380408A8}" srcOrd="1" destOrd="0" parTransId="{48A43E9C-DFAB-4060-9D10-1CEE1E7B5B26}" sibTransId="{12CB5F2C-09FA-46EA-97B3-B6FA8504D9CC}"/>
    <dgm:cxn modelId="{1494CAAD-7A70-4303-894A-49E4758ECBDC}" type="presOf" srcId="{AC49D904-CE92-4997-82A6-AAA0D6B635A5}" destId="{6E47E8D6-DAB8-4C8B-954D-693AFF4A0F13}" srcOrd="0" destOrd="0" presId="urn:microsoft.com/office/officeart/2005/8/layout/vList2"/>
    <dgm:cxn modelId="{1970E46D-DC21-4293-9B49-979DCF7C11CC}" type="presOf" srcId="{4E922938-FB06-46A1-8A22-1EEA72E9E52E}" destId="{8DD88EA3-D5F2-435D-A39F-AFF135B28070}" srcOrd="0" destOrd="1" presId="urn:microsoft.com/office/officeart/2005/8/layout/vList2"/>
    <dgm:cxn modelId="{97874848-505A-4991-8257-E90A4176ED7B}" srcId="{9B029528-A12D-475A-895A-4BBCD46E694D}" destId="{DEBEF2B6-87CC-440C-90D7-DDDC49F3FAB5}" srcOrd="1" destOrd="0" parTransId="{5BD9B52D-40CA-4407-BD12-FA0F87BE1AB2}" sibTransId="{F02E2500-2FBF-4007-B4A4-29486D181231}"/>
    <dgm:cxn modelId="{10C377B3-E728-4EE7-B178-428286F2E467}" srcId="{531B6288-0B6C-403B-B01F-568E380408A8}" destId="{4E922938-FB06-46A1-8A22-1EEA72E9E52E}" srcOrd="1" destOrd="0" parTransId="{8455E0CE-BFF5-439F-91B3-149DEC7A4BE5}" sibTransId="{1CB42A01-1ED9-47BE-9DD4-22ED68927C68}"/>
    <dgm:cxn modelId="{A6B05917-EF2F-4AA5-BD16-2E02AA936A0C}" type="presOf" srcId="{531B6288-0B6C-403B-B01F-568E380408A8}" destId="{B4B83A05-5247-481A-AC10-207A4AD9F10C}" srcOrd="0" destOrd="0" presId="urn:microsoft.com/office/officeart/2005/8/layout/vList2"/>
    <dgm:cxn modelId="{9081DF5B-C75D-43D1-9201-EF2CDF905DAB}" srcId="{9B029528-A12D-475A-895A-4BBCD46E694D}" destId="{3A51EFFD-B07C-4995-94BC-4D1A734D066F}" srcOrd="2" destOrd="0" parTransId="{C8F9B166-A428-4FF0-ADF6-3E1B9658B3FB}" sibTransId="{39AD02DF-8C9F-41CE-876F-B8B6B91ADD76}"/>
    <dgm:cxn modelId="{38238241-8B36-4802-9D87-AB76AA5900EB}" type="presParOf" srcId="{6E47E8D6-DAB8-4C8B-954D-693AFF4A0F13}" destId="{041977E6-145C-4AF0-A9B9-8A856E9A8671}" srcOrd="0" destOrd="0" presId="urn:microsoft.com/office/officeart/2005/8/layout/vList2"/>
    <dgm:cxn modelId="{C51B4A40-08C4-4915-A474-5883D3DCCBD8}" type="presParOf" srcId="{6E47E8D6-DAB8-4C8B-954D-693AFF4A0F13}" destId="{FEE9F2D3-1FB0-415F-98B1-05B8373AC905}" srcOrd="1" destOrd="0" presId="urn:microsoft.com/office/officeart/2005/8/layout/vList2"/>
    <dgm:cxn modelId="{8A715F72-C695-4F41-ACF6-B43697669720}" type="presParOf" srcId="{6E47E8D6-DAB8-4C8B-954D-693AFF4A0F13}" destId="{B4B83A05-5247-481A-AC10-207A4AD9F10C}" srcOrd="2" destOrd="0" presId="urn:microsoft.com/office/officeart/2005/8/layout/vList2"/>
    <dgm:cxn modelId="{A71ACFB8-B058-4746-A4DB-1FD3EEAEBA78}" type="presParOf" srcId="{6E47E8D6-DAB8-4C8B-954D-693AFF4A0F13}" destId="{8DD88EA3-D5F2-435D-A39F-AFF135B2807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098C2A-4E42-47E0-8E8B-4E4E993D969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9C78D4E-CBB1-4D6C-B6CC-CC85F615E0B1}">
      <dgm:prSet phldrT="[Text]"/>
      <dgm:spPr/>
      <dgm:t>
        <a:bodyPr/>
        <a:lstStyle/>
        <a:p>
          <a:r>
            <a:rPr lang="en-US" dirty="0" smtClean="0"/>
            <a:t>Competitive Compensation</a:t>
          </a:r>
          <a:endParaRPr lang="en-US" dirty="0"/>
        </a:p>
      </dgm:t>
    </dgm:pt>
    <dgm:pt modelId="{4A746972-0994-4611-866A-F0D0A77E7E57}" type="parTrans" cxnId="{9BF7B032-F09D-4B87-B2D7-2BA45F88D2FD}">
      <dgm:prSet/>
      <dgm:spPr/>
      <dgm:t>
        <a:bodyPr/>
        <a:lstStyle/>
        <a:p>
          <a:endParaRPr lang="en-US"/>
        </a:p>
      </dgm:t>
    </dgm:pt>
    <dgm:pt modelId="{4293063E-E159-405B-BCC7-1EBA3BB7835F}" type="sibTrans" cxnId="{9BF7B032-F09D-4B87-B2D7-2BA45F88D2FD}">
      <dgm:prSet/>
      <dgm:spPr/>
      <dgm:t>
        <a:bodyPr/>
        <a:lstStyle/>
        <a:p>
          <a:endParaRPr lang="en-US"/>
        </a:p>
      </dgm:t>
    </dgm:pt>
    <dgm:pt modelId="{7C14D231-1CAD-4B36-97B9-5048E264EE0E}">
      <dgm:prSet phldrT="[Text]"/>
      <dgm:spPr/>
      <dgm:t>
        <a:bodyPr/>
        <a:lstStyle/>
        <a:p>
          <a:r>
            <a:rPr lang="en-US" dirty="0" smtClean="0"/>
            <a:t>Healthcare cost inflation</a:t>
          </a:r>
          <a:endParaRPr lang="en-US" dirty="0"/>
        </a:p>
      </dgm:t>
    </dgm:pt>
    <dgm:pt modelId="{7A333423-57BE-400F-BDAE-22DED3C3B18B}" type="parTrans" cxnId="{BCD0AF76-2794-4A63-98E1-846A2F951393}">
      <dgm:prSet/>
      <dgm:spPr/>
      <dgm:t>
        <a:bodyPr/>
        <a:lstStyle/>
        <a:p>
          <a:endParaRPr lang="en-US"/>
        </a:p>
      </dgm:t>
    </dgm:pt>
    <dgm:pt modelId="{469549CE-D0B0-4DF1-8D29-7ABCCCA9CF0A}" type="sibTrans" cxnId="{BCD0AF76-2794-4A63-98E1-846A2F951393}">
      <dgm:prSet/>
      <dgm:spPr/>
      <dgm:t>
        <a:bodyPr/>
        <a:lstStyle/>
        <a:p>
          <a:endParaRPr lang="en-US"/>
        </a:p>
      </dgm:t>
    </dgm:pt>
    <dgm:pt modelId="{1FE133E2-F958-417B-98CD-EF9C4E793A8D}">
      <dgm:prSet phldrT="[Text]"/>
      <dgm:spPr/>
      <dgm:t>
        <a:bodyPr/>
        <a:lstStyle/>
        <a:p>
          <a:r>
            <a:rPr lang="en-US" dirty="0" smtClean="0"/>
            <a:t>Deferred Maintenance</a:t>
          </a:r>
          <a:endParaRPr lang="en-US" dirty="0"/>
        </a:p>
      </dgm:t>
    </dgm:pt>
    <dgm:pt modelId="{51BB00A5-DA2B-48A1-BAB3-E7F79C314DAC}" type="parTrans" cxnId="{15469C72-23DD-4213-A6CE-F5F903211B8E}">
      <dgm:prSet/>
      <dgm:spPr/>
      <dgm:t>
        <a:bodyPr/>
        <a:lstStyle/>
        <a:p>
          <a:endParaRPr lang="en-US"/>
        </a:p>
      </dgm:t>
    </dgm:pt>
    <dgm:pt modelId="{BF1962AC-FEC3-4DAE-9C61-8C4CDF87ABE3}" type="sibTrans" cxnId="{15469C72-23DD-4213-A6CE-F5F903211B8E}">
      <dgm:prSet/>
      <dgm:spPr/>
      <dgm:t>
        <a:bodyPr/>
        <a:lstStyle/>
        <a:p>
          <a:endParaRPr lang="en-US"/>
        </a:p>
      </dgm:t>
    </dgm:pt>
    <dgm:pt modelId="{E9232C2B-2A8D-4445-9B6A-ADC532ACC998}">
      <dgm:prSet phldrT="[Text]"/>
      <dgm:spPr/>
      <dgm:t>
        <a:bodyPr/>
        <a:lstStyle/>
        <a:p>
          <a:r>
            <a:rPr lang="en-US" dirty="0" smtClean="0"/>
            <a:t>Strategic Academic/Research Growth</a:t>
          </a:r>
          <a:endParaRPr lang="en-US" dirty="0"/>
        </a:p>
      </dgm:t>
    </dgm:pt>
    <dgm:pt modelId="{375E67F8-2208-448A-BB78-AB29AFE8C555}" type="parTrans" cxnId="{3D9C8881-2672-43C7-BFED-346135248657}">
      <dgm:prSet/>
      <dgm:spPr/>
      <dgm:t>
        <a:bodyPr/>
        <a:lstStyle/>
        <a:p>
          <a:endParaRPr lang="en-US"/>
        </a:p>
      </dgm:t>
    </dgm:pt>
    <dgm:pt modelId="{7A4EA20F-63F8-4C80-BFD7-E446E3A4F18C}" type="sibTrans" cxnId="{3D9C8881-2672-43C7-BFED-346135248657}">
      <dgm:prSet/>
      <dgm:spPr/>
      <dgm:t>
        <a:bodyPr/>
        <a:lstStyle/>
        <a:p>
          <a:endParaRPr lang="en-US"/>
        </a:p>
      </dgm:t>
    </dgm:pt>
    <dgm:pt modelId="{01C3A1D0-DD65-42B9-A997-01F648187DE8}">
      <dgm:prSet phldrT="[Text]"/>
      <dgm:spPr/>
      <dgm:t>
        <a:bodyPr/>
        <a:lstStyle/>
        <a:p>
          <a:r>
            <a:rPr lang="en-US" dirty="0" smtClean="0"/>
            <a:t>Student/Public Expectations</a:t>
          </a:r>
          <a:endParaRPr lang="en-US" dirty="0"/>
        </a:p>
      </dgm:t>
    </dgm:pt>
    <dgm:pt modelId="{AD3DF705-E731-49CD-9610-F6375474DB47}" type="parTrans" cxnId="{BBF6F6DA-645C-4282-99DA-912AB03DF6DA}">
      <dgm:prSet/>
      <dgm:spPr/>
      <dgm:t>
        <a:bodyPr/>
        <a:lstStyle/>
        <a:p>
          <a:endParaRPr lang="en-US"/>
        </a:p>
      </dgm:t>
    </dgm:pt>
    <dgm:pt modelId="{F1C5056D-AEBD-4266-BE3A-4692FE1644F2}" type="sibTrans" cxnId="{BBF6F6DA-645C-4282-99DA-912AB03DF6DA}">
      <dgm:prSet/>
      <dgm:spPr/>
      <dgm:t>
        <a:bodyPr/>
        <a:lstStyle/>
        <a:p>
          <a:endParaRPr lang="en-US"/>
        </a:p>
      </dgm:t>
    </dgm:pt>
    <dgm:pt modelId="{72250D57-59E9-4F87-87D9-FA53EB027AB4}">
      <dgm:prSet phldrT="[Text]"/>
      <dgm:spPr/>
      <dgm:t>
        <a:bodyPr/>
        <a:lstStyle/>
        <a:p>
          <a:r>
            <a:rPr lang="en-US" dirty="0" smtClean="0"/>
            <a:t>Protecting Academic Excellence</a:t>
          </a:r>
          <a:endParaRPr lang="en-US" dirty="0"/>
        </a:p>
      </dgm:t>
    </dgm:pt>
    <dgm:pt modelId="{930D153A-479D-4D48-A410-D527729FCB1B}" type="parTrans" cxnId="{1AD35690-EAF9-4A11-A728-000B49AC1C4D}">
      <dgm:prSet/>
      <dgm:spPr/>
      <dgm:t>
        <a:bodyPr/>
        <a:lstStyle/>
        <a:p>
          <a:endParaRPr lang="en-US"/>
        </a:p>
      </dgm:t>
    </dgm:pt>
    <dgm:pt modelId="{F3F0BD8A-097B-405D-8C7A-F90266E16FC3}" type="sibTrans" cxnId="{1AD35690-EAF9-4A11-A728-000B49AC1C4D}">
      <dgm:prSet/>
      <dgm:spPr/>
      <dgm:t>
        <a:bodyPr/>
        <a:lstStyle/>
        <a:p>
          <a:endParaRPr lang="en-US"/>
        </a:p>
      </dgm:t>
    </dgm:pt>
    <dgm:pt modelId="{42382826-448F-4D8E-932E-62A28F4F3A53}" type="pres">
      <dgm:prSet presAssocID="{42098C2A-4E42-47E0-8E8B-4E4E993D9697}" presName="diagram" presStyleCnt="0">
        <dgm:presLayoutVars>
          <dgm:dir/>
          <dgm:resizeHandles val="exact"/>
        </dgm:presLayoutVars>
      </dgm:prSet>
      <dgm:spPr/>
      <dgm:t>
        <a:bodyPr/>
        <a:lstStyle/>
        <a:p>
          <a:endParaRPr lang="en-US"/>
        </a:p>
      </dgm:t>
    </dgm:pt>
    <dgm:pt modelId="{AE89973B-DEA2-4267-B1B2-794C1204D6C1}" type="pres">
      <dgm:prSet presAssocID="{39C78D4E-CBB1-4D6C-B6CC-CC85F615E0B1}" presName="node" presStyleLbl="node1" presStyleIdx="0" presStyleCnt="6">
        <dgm:presLayoutVars>
          <dgm:bulletEnabled val="1"/>
        </dgm:presLayoutVars>
      </dgm:prSet>
      <dgm:spPr/>
      <dgm:t>
        <a:bodyPr/>
        <a:lstStyle/>
        <a:p>
          <a:endParaRPr lang="en-US"/>
        </a:p>
      </dgm:t>
    </dgm:pt>
    <dgm:pt modelId="{DC37C8F6-754B-4E36-91BE-B111CE16D7AE}" type="pres">
      <dgm:prSet presAssocID="{4293063E-E159-405B-BCC7-1EBA3BB7835F}" presName="sibTrans" presStyleCnt="0"/>
      <dgm:spPr/>
    </dgm:pt>
    <dgm:pt modelId="{D978AC31-363E-4004-ADF5-12050AC4B5DD}" type="pres">
      <dgm:prSet presAssocID="{7C14D231-1CAD-4B36-97B9-5048E264EE0E}" presName="node" presStyleLbl="node1" presStyleIdx="1" presStyleCnt="6">
        <dgm:presLayoutVars>
          <dgm:bulletEnabled val="1"/>
        </dgm:presLayoutVars>
      </dgm:prSet>
      <dgm:spPr/>
      <dgm:t>
        <a:bodyPr/>
        <a:lstStyle/>
        <a:p>
          <a:endParaRPr lang="en-US"/>
        </a:p>
      </dgm:t>
    </dgm:pt>
    <dgm:pt modelId="{A8495E3E-A433-48A3-A7D9-2CC6D958B00E}" type="pres">
      <dgm:prSet presAssocID="{469549CE-D0B0-4DF1-8D29-7ABCCCA9CF0A}" presName="sibTrans" presStyleCnt="0"/>
      <dgm:spPr/>
    </dgm:pt>
    <dgm:pt modelId="{BE211207-82FE-4547-B6DD-DB38D05E147B}" type="pres">
      <dgm:prSet presAssocID="{1FE133E2-F958-417B-98CD-EF9C4E793A8D}" presName="node" presStyleLbl="node1" presStyleIdx="2" presStyleCnt="6">
        <dgm:presLayoutVars>
          <dgm:bulletEnabled val="1"/>
        </dgm:presLayoutVars>
      </dgm:prSet>
      <dgm:spPr/>
      <dgm:t>
        <a:bodyPr/>
        <a:lstStyle/>
        <a:p>
          <a:endParaRPr lang="en-US"/>
        </a:p>
      </dgm:t>
    </dgm:pt>
    <dgm:pt modelId="{B6EE1642-9309-4EAA-A415-E76D00E29C8C}" type="pres">
      <dgm:prSet presAssocID="{BF1962AC-FEC3-4DAE-9C61-8C4CDF87ABE3}" presName="sibTrans" presStyleCnt="0"/>
      <dgm:spPr/>
    </dgm:pt>
    <dgm:pt modelId="{B016383E-3062-4499-8898-ADD611432D25}" type="pres">
      <dgm:prSet presAssocID="{E9232C2B-2A8D-4445-9B6A-ADC532ACC998}" presName="node" presStyleLbl="node1" presStyleIdx="3" presStyleCnt="6">
        <dgm:presLayoutVars>
          <dgm:bulletEnabled val="1"/>
        </dgm:presLayoutVars>
      </dgm:prSet>
      <dgm:spPr/>
      <dgm:t>
        <a:bodyPr/>
        <a:lstStyle/>
        <a:p>
          <a:endParaRPr lang="en-US"/>
        </a:p>
      </dgm:t>
    </dgm:pt>
    <dgm:pt modelId="{0DC6B25D-EA46-4844-AD4E-16CAF9313EAF}" type="pres">
      <dgm:prSet presAssocID="{7A4EA20F-63F8-4C80-BFD7-E446E3A4F18C}" presName="sibTrans" presStyleCnt="0"/>
      <dgm:spPr/>
    </dgm:pt>
    <dgm:pt modelId="{E4E7B14A-DCE2-4454-A363-397107A360EB}" type="pres">
      <dgm:prSet presAssocID="{01C3A1D0-DD65-42B9-A997-01F648187DE8}" presName="node" presStyleLbl="node1" presStyleIdx="4" presStyleCnt="6">
        <dgm:presLayoutVars>
          <dgm:bulletEnabled val="1"/>
        </dgm:presLayoutVars>
      </dgm:prSet>
      <dgm:spPr/>
      <dgm:t>
        <a:bodyPr/>
        <a:lstStyle/>
        <a:p>
          <a:endParaRPr lang="en-US"/>
        </a:p>
      </dgm:t>
    </dgm:pt>
    <dgm:pt modelId="{151526DE-B4A9-48EA-9FBF-B8A2741B2840}" type="pres">
      <dgm:prSet presAssocID="{F1C5056D-AEBD-4266-BE3A-4692FE1644F2}" presName="sibTrans" presStyleCnt="0"/>
      <dgm:spPr/>
    </dgm:pt>
    <dgm:pt modelId="{06ADC789-F26D-4F9C-83CC-A95CC590A988}" type="pres">
      <dgm:prSet presAssocID="{72250D57-59E9-4F87-87D9-FA53EB027AB4}" presName="node" presStyleLbl="node1" presStyleIdx="5" presStyleCnt="6">
        <dgm:presLayoutVars>
          <dgm:bulletEnabled val="1"/>
        </dgm:presLayoutVars>
      </dgm:prSet>
      <dgm:spPr/>
      <dgm:t>
        <a:bodyPr/>
        <a:lstStyle/>
        <a:p>
          <a:endParaRPr lang="en-US"/>
        </a:p>
      </dgm:t>
    </dgm:pt>
  </dgm:ptLst>
  <dgm:cxnLst>
    <dgm:cxn modelId="{15469C72-23DD-4213-A6CE-F5F903211B8E}" srcId="{42098C2A-4E42-47E0-8E8B-4E4E993D9697}" destId="{1FE133E2-F958-417B-98CD-EF9C4E793A8D}" srcOrd="2" destOrd="0" parTransId="{51BB00A5-DA2B-48A1-BAB3-E7F79C314DAC}" sibTransId="{BF1962AC-FEC3-4DAE-9C61-8C4CDF87ABE3}"/>
    <dgm:cxn modelId="{9BF7B032-F09D-4B87-B2D7-2BA45F88D2FD}" srcId="{42098C2A-4E42-47E0-8E8B-4E4E993D9697}" destId="{39C78D4E-CBB1-4D6C-B6CC-CC85F615E0B1}" srcOrd="0" destOrd="0" parTransId="{4A746972-0994-4611-866A-F0D0A77E7E57}" sibTransId="{4293063E-E159-405B-BCC7-1EBA3BB7835F}"/>
    <dgm:cxn modelId="{1AD35690-EAF9-4A11-A728-000B49AC1C4D}" srcId="{42098C2A-4E42-47E0-8E8B-4E4E993D9697}" destId="{72250D57-59E9-4F87-87D9-FA53EB027AB4}" srcOrd="5" destOrd="0" parTransId="{930D153A-479D-4D48-A410-D527729FCB1B}" sibTransId="{F3F0BD8A-097B-405D-8C7A-F90266E16FC3}"/>
    <dgm:cxn modelId="{32AD0C03-9E9A-4478-8869-80DA367BED49}" type="presOf" srcId="{E9232C2B-2A8D-4445-9B6A-ADC532ACC998}" destId="{B016383E-3062-4499-8898-ADD611432D25}" srcOrd="0" destOrd="0" presId="urn:microsoft.com/office/officeart/2005/8/layout/default"/>
    <dgm:cxn modelId="{774BAA6D-4008-4DD5-A541-1362A7B8A674}" type="presOf" srcId="{7C14D231-1CAD-4B36-97B9-5048E264EE0E}" destId="{D978AC31-363E-4004-ADF5-12050AC4B5DD}" srcOrd="0" destOrd="0" presId="urn:microsoft.com/office/officeart/2005/8/layout/default"/>
    <dgm:cxn modelId="{06990900-5833-4F89-990B-5BE0976938FE}" type="presOf" srcId="{42098C2A-4E42-47E0-8E8B-4E4E993D9697}" destId="{42382826-448F-4D8E-932E-62A28F4F3A53}" srcOrd="0" destOrd="0" presId="urn:microsoft.com/office/officeart/2005/8/layout/default"/>
    <dgm:cxn modelId="{BBF6F6DA-645C-4282-99DA-912AB03DF6DA}" srcId="{42098C2A-4E42-47E0-8E8B-4E4E993D9697}" destId="{01C3A1D0-DD65-42B9-A997-01F648187DE8}" srcOrd="4" destOrd="0" parTransId="{AD3DF705-E731-49CD-9610-F6375474DB47}" sibTransId="{F1C5056D-AEBD-4266-BE3A-4692FE1644F2}"/>
    <dgm:cxn modelId="{37CCD379-B4F9-4504-AD32-CF5B01854DF6}" type="presOf" srcId="{01C3A1D0-DD65-42B9-A997-01F648187DE8}" destId="{E4E7B14A-DCE2-4454-A363-397107A360EB}" srcOrd="0" destOrd="0" presId="urn:microsoft.com/office/officeart/2005/8/layout/default"/>
    <dgm:cxn modelId="{084B5811-5FD7-4E8B-AFE1-AFF269B257A1}" type="presOf" srcId="{1FE133E2-F958-417B-98CD-EF9C4E793A8D}" destId="{BE211207-82FE-4547-B6DD-DB38D05E147B}" srcOrd="0" destOrd="0" presId="urn:microsoft.com/office/officeart/2005/8/layout/default"/>
    <dgm:cxn modelId="{B25A831B-F13F-4AA4-88FE-22E745DB5153}" type="presOf" srcId="{39C78D4E-CBB1-4D6C-B6CC-CC85F615E0B1}" destId="{AE89973B-DEA2-4267-B1B2-794C1204D6C1}" srcOrd="0" destOrd="0" presId="urn:microsoft.com/office/officeart/2005/8/layout/default"/>
    <dgm:cxn modelId="{BD53C9C7-2D27-4C19-B267-60C2CD6613E2}" type="presOf" srcId="{72250D57-59E9-4F87-87D9-FA53EB027AB4}" destId="{06ADC789-F26D-4F9C-83CC-A95CC590A988}" srcOrd="0" destOrd="0" presId="urn:microsoft.com/office/officeart/2005/8/layout/default"/>
    <dgm:cxn modelId="{3D9C8881-2672-43C7-BFED-346135248657}" srcId="{42098C2A-4E42-47E0-8E8B-4E4E993D9697}" destId="{E9232C2B-2A8D-4445-9B6A-ADC532ACC998}" srcOrd="3" destOrd="0" parTransId="{375E67F8-2208-448A-BB78-AB29AFE8C555}" sibTransId="{7A4EA20F-63F8-4C80-BFD7-E446E3A4F18C}"/>
    <dgm:cxn modelId="{BCD0AF76-2794-4A63-98E1-846A2F951393}" srcId="{42098C2A-4E42-47E0-8E8B-4E4E993D9697}" destId="{7C14D231-1CAD-4B36-97B9-5048E264EE0E}" srcOrd="1" destOrd="0" parTransId="{7A333423-57BE-400F-BDAE-22DED3C3B18B}" sibTransId="{469549CE-D0B0-4DF1-8D29-7ABCCCA9CF0A}"/>
    <dgm:cxn modelId="{3A2451DB-BADD-4B90-ABEE-C0BD4C882936}" type="presParOf" srcId="{42382826-448F-4D8E-932E-62A28F4F3A53}" destId="{AE89973B-DEA2-4267-B1B2-794C1204D6C1}" srcOrd="0" destOrd="0" presId="urn:microsoft.com/office/officeart/2005/8/layout/default"/>
    <dgm:cxn modelId="{559F10D7-03F9-4769-9906-44A5AA0E26AF}" type="presParOf" srcId="{42382826-448F-4D8E-932E-62A28F4F3A53}" destId="{DC37C8F6-754B-4E36-91BE-B111CE16D7AE}" srcOrd="1" destOrd="0" presId="urn:microsoft.com/office/officeart/2005/8/layout/default"/>
    <dgm:cxn modelId="{66EC7423-4C52-4FF0-9669-13E3C0C6DB3B}" type="presParOf" srcId="{42382826-448F-4D8E-932E-62A28F4F3A53}" destId="{D978AC31-363E-4004-ADF5-12050AC4B5DD}" srcOrd="2" destOrd="0" presId="urn:microsoft.com/office/officeart/2005/8/layout/default"/>
    <dgm:cxn modelId="{AB3B7E2F-9B9B-4ABC-8E9E-FDE79E9D9E67}" type="presParOf" srcId="{42382826-448F-4D8E-932E-62A28F4F3A53}" destId="{A8495E3E-A433-48A3-A7D9-2CC6D958B00E}" srcOrd="3" destOrd="0" presId="urn:microsoft.com/office/officeart/2005/8/layout/default"/>
    <dgm:cxn modelId="{78B2F6FE-AD0F-48AA-9DB3-8ACC5DF5AB8E}" type="presParOf" srcId="{42382826-448F-4D8E-932E-62A28F4F3A53}" destId="{BE211207-82FE-4547-B6DD-DB38D05E147B}" srcOrd="4" destOrd="0" presId="urn:microsoft.com/office/officeart/2005/8/layout/default"/>
    <dgm:cxn modelId="{D23D5B08-2B5B-4640-9C82-97F2D688AF1E}" type="presParOf" srcId="{42382826-448F-4D8E-932E-62A28F4F3A53}" destId="{B6EE1642-9309-4EAA-A415-E76D00E29C8C}" srcOrd="5" destOrd="0" presId="urn:microsoft.com/office/officeart/2005/8/layout/default"/>
    <dgm:cxn modelId="{4E096882-8B18-45A2-8707-4883CC9D494D}" type="presParOf" srcId="{42382826-448F-4D8E-932E-62A28F4F3A53}" destId="{B016383E-3062-4499-8898-ADD611432D25}" srcOrd="6" destOrd="0" presId="urn:microsoft.com/office/officeart/2005/8/layout/default"/>
    <dgm:cxn modelId="{AA694039-520A-4F45-B8BE-D05039614E12}" type="presParOf" srcId="{42382826-448F-4D8E-932E-62A28F4F3A53}" destId="{0DC6B25D-EA46-4844-AD4E-16CAF9313EAF}" srcOrd="7" destOrd="0" presId="urn:microsoft.com/office/officeart/2005/8/layout/default"/>
    <dgm:cxn modelId="{0448F803-2F81-4050-A122-8E858EEBBF60}" type="presParOf" srcId="{42382826-448F-4D8E-932E-62A28F4F3A53}" destId="{E4E7B14A-DCE2-4454-A363-397107A360EB}" srcOrd="8" destOrd="0" presId="urn:microsoft.com/office/officeart/2005/8/layout/default"/>
    <dgm:cxn modelId="{D7E60A6F-07F8-4A30-9B12-440B4CAA6173}" type="presParOf" srcId="{42382826-448F-4D8E-932E-62A28F4F3A53}" destId="{151526DE-B4A9-48EA-9FBF-B8A2741B2840}" srcOrd="9" destOrd="0" presId="urn:microsoft.com/office/officeart/2005/8/layout/default"/>
    <dgm:cxn modelId="{859F02B8-8ED6-4992-893D-DED9F9D5F044}" type="presParOf" srcId="{42382826-448F-4D8E-932E-62A28F4F3A53}" destId="{06ADC789-F26D-4F9C-83CC-A95CC590A988}"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EE469D1-D2E1-4677-8D9D-5A5BB38A630F}"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20D2C139-FF8D-440E-B91A-F9535A54810F}">
      <dgm:prSet phldrT="[Text]" custT="1"/>
      <dgm:spPr/>
      <dgm:t>
        <a:bodyPr/>
        <a:lstStyle/>
        <a:p>
          <a:r>
            <a:rPr lang="en-US" sz="2800" dirty="0" smtClean="0"/>
            <a:t>Constrained Resources</a:t>
          </a:r>
          <a:endParaRPr lang="en-US" sz="2800" dirty="0"/>
        </a:p>
      </dgm:t>
    </dgm:pt>
    <dgm:pt modelId="{2A09B5CD-2F5C-4245-9519-47443A07AB61}" type="parTrans" cxnId="{C0783CF2-3387-48DF-A174-9DE18203BCE8}">
      <dgm:prSet/>
      <dgm:spPr/>
      <dgm:t>
        <a:bodyPr/>
        <a:lstStyle/>
        <a:p>
          <a:endParaRPr lang="en-US"/>
        </a:p>
      </dgm:t>
    </dgm:pt>
    <dgm:pt modelId="{51D23CCA-EAF6-4D81-ADDD-43242018A550}" type="sibTrans" cxnId="{C0783CF2-3387-48DF-A174-9DE18203BCE8}">
      <dgm:prSet/>
      <dgm:spPr/>
      <dgm:t>
        <a:bodyPr/>
        <a:lstStyle/>
        <a:p>
          <a:endParaRPr lang="en-US"/>
        </a:p>
      </dgm:t>
    </dgm:pt>
    <dgm:pt modelId="{1D66B0ED-5AA1-4970-832C-3E221E0F9C65}">
      <dgm:prSet phldrT="[Text]" custT="1"/>
      <dgm:spPr/>
      <dgm:t>
        <a:bodyPr/>
        <a:lstStyle/>
        <a:p>
          <a:r>
            <a:rPr lang="en-US" sz="2000" dirty="0" smtClean="0"/>
            <a:t>Declining State Support</a:t>
          </a:r>
          <a:endParaRPr lang="en-US" sz="2000" dirty="0"/>
        </a:p>
      </dgm:t>
    </dgm:pt>
    <dgm:pt modelId="{8515829E-2493-44ED-9411-35167A4636D4}" type="parTrans" cxnId="{5A1B9ACD-333E-402D-9B80-E0AB315578FF}">
      <dgm:prSet/>
      <dgm:spPr/>
      <dgm:t>
        <a:bodyPr/>
        <a:lstStyle/>
        <a:p>
          <a:endParaRPr lang="en-US"/>
        </a:p>
      </dgm:t>
    </dgm:pt>
    <dgm:pt modelId="{521B9667-44F0-4D67-86D8-E712E725D0AB}" type="sibTrans" cxnId="{5A1B9ACD-333E-402D-9B80-E0AB315578FF}">
      <dgm:prSet/>
      <dgm:spPr/>
      <dgm:t>
        <a:bodyPr/>
        <a:lstStyle/>
        <a:p>
          <a:endParaRPr lang="en-US"/>
        </a:p>
      </dgm:t>
    </dgm:pt>
    <dgm:pt modelId="{D59CA28E-8872-4471-B11C-40E3D9672BBF}">
      <dgm:prSet custT="1"/>
      <dgm:spPr/>
      <dgm:t>
        <a:bodyPr/>
        <a:lstStyle/>
        <a:p>
          <a:r>
            <a:rPr lang="en-US" sz="2000" dirty="0" smtClean="0"/>
            <a:t>Tuition Constraints</a:t>
          </a:r>
          <a:endParaRPr lang="en-US" sz="2000" dirty="0"/>
        </a:p>
      </dgm:t>
    </dgm:pt>
    <dgm:pt modelId="{EDC01B99-EA89-45D0-940F-06B917487058}" type="parTrans" cxnId="{E1A89A8E-C889-45B8-AC4D-85AF7E0F5619}">
      <dgm:prSet/>
      <dgm:spPr/>
      <dgm:t>
        <a:bodyPr/>
        <a:lstStyle/>
        <a:p>
          <a:endParaRPr lang="en-US"/>
        </a:p>
      </dgm:t>
    </dgm:pt>
    <dgm:pt modelId="{D17942F1-7E12-470D-A37D-1B411474C57D}" type="sibTrans" cxnId="{E1A89A8E-C889-45B8-AC4D-85AF7E0F5619}">
      <dgm:prSet/>
      <dgm:spPr/>
      <dgm:t>
        <a:bodyPr/>
        <a:lstStyle/>
        <a:p>
          <a:endParaRPr lang="en-US"/>
        </a:p>
      </dgm:t>
    </dgm:pt>
    <dgm:pt modelId="{0C68AF5F-E809-4A34-ABA4-1A034328E6AA}">
      <dgm:prSet custT="1"/>
      <dgm:spPr/>
      <dgm:t>
        <a:bodyPr/>
        <a:lstStyle/>
        <a:p>
          <a:r>
            <a:rPr lang="en-US" sz="2000" dirty="0" smtClean="0"/>
            <a:t>Shifting </a:t>
          </a:r>
          <a:r>
            <a:rPr lang="en-US" sz="2000" smtClean="0"/>
            <a:t>Enrollment Demographics</a:t>
          </a:r>
          <a:endParaRPr lang="en-US" sz="2000" dirty="0"/>
        </a:p>
      </dgm:t>
    </dgm:pt>
    <dgm:pt modelId="{627D4318-D918-46F9-9284-55999176E662}" type="parTrans" cxnId="{7704A007-87FC-4DEE-8DD7-F903EFBBB40E}">
      <dgm:prSet/>
      <dgm:spPr/>
      <dgm:t>
        <a:bodyPr/>
        <a:lstStyle/>
        <a:p>
          <a:endParaRPr lang="en-US"/>
        </a:p>
      </dgm:t>
    </dgm:pt>
    <dgm:pt modelId="{01B89D35-C1F1-436D-9AEB-7C2A1F61F9C0}" type="sibTrans" cxnId="{7704A007-87FC-4DEE-8DD7-F903EFBBB40E}">
      <dgm:prSet/>
      <dgm:spPr/>
      <dgm:t>
        <a:bodyPr/>
        <a:lstStyle/>
        <a:p>
          <a:endParaRPr lang="en-US"/>
        </a:p>
      </dgm:t>
    </dgm:pt>
    <dgm:pt modelId="{3774B8AC-6F03-49C6-8250-31C0075F3832}">
      <dgm:prSet phldrT="[Text]" custT="1"/>
      <dgm:spPr/>
      <dgm:t>
        <a:bodyPr/>
        <a:lstStyle/>
        <a:p>
          <a:r>
            <a:rPr lang="en-US" sz="2000" dirty="0" smtClean="0"/>
            <a:t>Increased Financial Aid</a:t>
          </a:r>
          <a:endParaRPr lang="en-US" sz="2000" dirty="0"/>
        </a:p>
      </dgm:t>
    </dgm:pt>
    <dgm:pt modelId="{0E30F9A8-7ED7-4282-80E8-8DDC6EF772F0}" type="parTrans" cxnId="{F87C37D1-E2AC-4919-AD23-1EF60B0BEA44}">
      <dgm:prSet/>
      <dgm:spPr/>
      <dgm:t>
        <a:bodyPr/>
        <a:lstStyle/>
        <a:p>
          <a:endParaRPr lang="en-US"/>
        </a:p>
      </dgm:t>
    </dgm:pt>
    <dgm:pt modelId="{62566746-5A85-4967-8265-397FEF10A97E}" type="sibTrans" cxnId="{F87C37D1-E2AC-4919-AD23-1EF60B0BEA44}">
      <dgm:prSet/>
      <dgm:spPr/>
      <dgm:t>
        <a:bodyPr/>
        <a:lstStyle/>
        <a:p>
          <a:endParaRPr lang="en-US"/>
        </a:p>
      </dgm:t>
    </dgm:pt>
    <dgm:pt modelId="{FF08BE0F-27FB-4C93-8D7C-A1A5F32B27A2}">
      <dgm:prSet custT="1"/>
      <dgm:spPr/>
      <dgm:t>
        <a:bodyPr/>
        <a:lstStyle/>
        <a:p>
          <a:r>
            <a:rPr lang="en-US" sz="2000" dirty="0" smtClean="0"/>
            <a:t>Healthcare Cost Escalation</a:t>
          </a:r>
        </a:p>
      </dgm:t>
    </dgm:pt>
    <dgm:pt modelId="{98C42BA5-2958-4B1F-92BA-47B1E6A832EE}" type="parTrans" cxnId="{DE629188-5F25-4608-8F2A-D30A25BEC5C4}">
      <dgm:prSet/>
      <dgm:spPr/>
      <dgm:t>
        <a:bodyPr/>
        <a:lstStyle/>
        <a:p>
          <a:endParaRPr lang="en-US"/>
        </a:p>
      </dgm:t>
    </dgm:pt>
    <dgm:pt modelId="{763BDDE5-1A86-49B4-98EE-E7F20F8937DE}" type="sibTrans" cxnId="{DE629188-5F25-4608-8F2A-D30A25BEC5C4}">
      <dgm:prSet/>
      <dgm:spPr/>
      <dgm:t>
        <a:bodyPr/>
        <a:lstStyle/>
        <a:p>
          <a:endParaRPr lang="en-US"/>
        </a:p>
      </dgm:t>
    </dgm:pt>
    <dgm:pt modelId="{108EF800-04E6-4809-9E82-D73C32161C40}">
      <dgm:prSet custT="1"/>
      <dgm:spPr/>
      <dgm:t>
        <a:bodyPr/>
        <a:lstStyle/>
        <a:p>
          <a:r>
            <a:rPr lang="en-US" sz="2000" dirty="0" smtClean="0"/>
            <a:t>Deferred Maintenance</a:t>
          </a:r>
        </a:p>
      </dgm:t>
    </dgm:pt>
    <dgm:pt modelId="{705BADF8-D681-4A5E-83E7-7B0C9405D485}" type="parTrans" cxnId="{101453C5-83CD-4B37-910A-17529AEC944C}">
      <dgm:prSet/>
      <dgm:spPr/>
      <dgm:t>
        <a:bodyPr/>
        <a:lstStyle/>
        <a:p>
          <a:endParaRPr lang="en-US"/>
        </a:p>
      </dgm:t>
    </dgm:pt>
    <dgm:pt modelId="{1F367AB3-DCDE-4CC2-97DB-8BA262E0F6A8}" type="sibTrans" cxnId="{101453C5-83CD-4B37-910A-17529AEC944C}">
      <dgm:prSet/>
      <dgm:spPr/>
      <dgm:t>
        <a:bodyPr/>
        <a:lstStyle/>
        <a:p>
          <a:endParaRPr lang="en-US"/>
        </a:p>
      </dgm:t>
    </dgm:pt>
    <dgm:pt modelId="{A84ED581-1E2B-D64B-9454-E426FBAE43F1}">
      <dgm:prSet phldrT="[Text]" custT="1"/>
      <dgm:spPr/>
      <dgm:t>
        <a:bodyPr/>
        <a:lstStyle/>
        <a:p>
          <a:r>
            <a:rPr lang="en-US" sz="2000" dirty="0" smtClean="0"/>
            <a:t>Competitive Compensation</a:t>
          </a:r>
          <a:endParaRPr lang="en-US" sz="2000" dirty="0"/>
        </a:p>
      </dgm:t>
    </dgm:pt>
    <dgm:pt modelId="{BE203CC6-A6C7-BA4B-A205-B954AE286816}" type="parTrans" cxnId="{92855C0C-7618-3741-A02F-C81F3FE936D9}">
      <dgm:prSet/>
      <dgm:spPr/>
      <dgm:t>
        <a:bodyPr/>
        <a:lstStyle/>
        <a:p>
          <a:endParaRPr lang="en-US"/>
        </a:p>
      </dgm:t>
    </dgm:pt>
    <dgm:pt modelId="{89D1E20D-605B-3643-AD8F-37D83CA77F90}" type="sibTrans" cxnId="{92855C0C-7618-3741-A02F-C81F3FE936D9}">
      <dgm:prSet/>
      <dgm:spPr/>
      <dgm:t>
        <a:bodyPr/>
        <a:lstStyle/>
        <a:p>
          <a:endParaRPr lang="en-US"/>
        </a:p>
      </dgm:t>
    </dgm:pt>
    <dgm:pt modelId="{8B1FE35F-1F63-4F5F-9480-AE1A715BA4F3}">
      <dgm:prSet phldrT="[Text]" custT="1"/>
      <dgm:spPr/>
      <dgm:t>
        <a:bodyPr/>
        <a:lstStyle/>
        <a:p>
          <a:r>
            <a:rPr lang="en-US" sz="2800" dirty="0" smtClean="0"/>
            <a:t>Investment Needs </a:t>
          </a:r>
          <a:endParaRPr lang="en-US" sz="2800" dirty="0"/>
        </a:p>
      </dgm:t>
    </dgm:pt>
    <dgm:pt modelId="{63FFE4FE-F51F-47C9-96AF-B866C6A39502}" type="sibTrans" cxnId="{83BCD67C-8E25-406C-959F-724ED1C0B8C3}">
      <dgm:prSet/>
      <dgm:spPr/>
      <dgm:t>
        <a:bodyPr/>
        <a:lstStyle/>
        <a:p>
          <a:endParaRPr lang="en-US"/>
        </a:p>
      </dgm:t>
    </dgm:pt>
    <dgm:pt modelId="{C5F5CD9F-D547-4D14-AAE0-68364733D105}" type="parTrans" cxnId="{83BCD67C-8E25-406C-959F-724ED1C0B8C3}">
      <dgm:prSet/>
      <dgm:spPr/>
      <dgm:t>
        <a:bodyPr/>
        <a:lstStyle/>
        <a:p>
          <a:endParaRPr lang="en-US"/>
        </a:p>
      </dgm:t>
    </dgm:pt>
    <dgm:pt modelId="{2D138278-3FAE-4D39-B3CF-6D4AD4CCF8B3}">
      <dgm:prSet custT="1"/>
      <dgm:spPr/>
      <dgm:t>
        <a:bodyPr/>
        <a:lstStyle/>
        <a:p>
          <a:endParaRPr lang="en-US" sz="2000" dirty="0" smtClean="0"/>
        </a:p>
      </dgm:t>
    </dgm:pt>
    <dgm:pt modelId="{3ACDDCCA-00A7-4D1F-A448-14F9264BC91F}" type="sibTrans" cxnId="{61088B4D-17ED-4C91-AFDE-EAB9D92766CE}">
      <dgm:prSet/>
      <dgm:spPr/>
      <dgm:t>
        <a:bodyPr/>
        <a:lstStyle/>
        <a:p>
          <a:endParaRPr lang="en-US"/>
        </a:p>
      </dgm:t>
    </dgm:pt>
    <dgm:pt modelId="{78E17D55-6A7D-4571-A280-0556DFBAAFE4}" type="parTrans" cxnId="{61088B4D-17ED-4C91-AFDE-EAB9D92766CE}">
      <dgm:prSet/>
      <dgm:spPr/>
      <dgm:t>
        <a:bodyPr/>
        <a:lstStyle/>
        <a:p>
          <a:endParaRPr lang="en-US"/>
        </a:p>
      </dgm:t>
    </dgm:pt>
    <dgm:pt modelId="{80127208-D8CC-4942-82D3-25B010061278}" type="pres">
      <dgm:prSet presAssocID="{EEE469D1-D2E1-4677-8D9D-5A5BB38A630F}" presName="compositeShape" presStyleCnt="0">
        <dgm:presLayoutVars>
          <dgm:chMax val="2"/>
          <dgm:dir/>
          <dgm:resizeHandles val="exact"/>
        </dgm:presLayoutVars>
      </dgm:prSet>
      <dgm:spPr/>
      <dgm:t>
        <a:bodyPr/>
        <a:lstStyle/>
        <a:p>
          <a:endParaRPr lang="en-US"/>
        </a:p>
      </dgm:t>
    </dgm:pt>
    <dgm:pt modelId="{D229B4F3-97C7-4B39-BB80-D06419F23667}" type="pres">
      <dgm:prSet presAssocID="{EEE469D1-D2E1-4677-8D9D-5A5BB38A630F}" presName="divider" presStyleLbl="fgShp" presStyleIdx="0" presStyleCnt="1"/>
      <dgm:spPr/>
    </dgm:pt>
    <dgm:pt modelId="{3ADDCFC9-F405-4C16-9586-DB8E0B1E1511}" type="pres">
      <dgm:prSet presAssocID="{20D2C139-FF8D-440E-B91A-F9535A54810F}" presName="downArrow" presStyleLbl="node1" presStyleIdx="0" presStyleCnt="2"/>
      <dgm:spPr/>
    </dgm:pt>
    <dgm:pt modelId="{EDD3EF6B-CFDF-487C-959E-ABBD2F00F887}" type="pres">
      <dgm:prSet presAssocID="{20D2C139-FF8D-440E-B91A-F9535A54810F}" presName="downArrowText" presStyleLbl="revTx" presStyleIdx="0" presStyleCnt="2" custScaleX="180696" custLinFactNeighborX="6527">
        <dgm:presLayoutVars>
          <dgm:bulletEnabled val="1"/>
        </dgm:presLayoutVars>
      </dgm:prSet>
      <dgm:spPr/>
      <dgm:t>
        <a:bodyPr/>
        <a:lstStyle/>
        <a:p>
          <a:endParaRPr lang="en-US"/>
        </a:p>
      </dgm:t>
    </dgm:pt>
    <dgm:pt modelId="{CA176ABE-7D44-48DB-B8C3-420824D630B0}" type="pres">
      <dgm:prSet presAssocID="{8B1FE35F-1F63-4F5F-9480-AE1A715BA4F3}" presName="upArrow" presStyleLbl="node1" presStyleIdx="1" presStyleCnt="2"/>
      <dgm:spPr/>
    </dgm:pt>
    <dgm:pt modelId="{5E190722-6539-42B2-8B4E-8D602E87DE5F}" type="pres">
      <dgm:prSet presAssocID="{8B1FE35F-1F63-4F5F-9480-AE1A715BA4F3}" presName="upArrowText" presStyleLbl="revTx" presStyleIdx="1" presStyleCnt="2" custScaleX="149780">
        <dgm:presLayoutVars>
          <dgm:bulletEnabled val="1"/>
        </dgm:presLayoutVars>
      </dgm:prSet>
      <dgm:spPr/>
      <dgm:t>
        <a:bodyPr/>
        <a:lstStyle/>
        <a:p>
          <a:endParaRPr lang="en-US"/>
        </a:p>
      </dgm:t>
    </dgm:pt>
  </dgm:ptLst>
  <dgm:cxnLst>
    <dgm:cxn modelId="{61088B4D-17ED-4C91-AFDE-EAB9D92766CE}" srcId="{20D2C139-FF8D-440E-B91A-F9535A54810F}" destId="{2D138278-3FAE-4D39-B3CF-6D4AD4CCF8B3}" srcOrd="3" destOrd="0" parTransId="{78E17D55-6A7D-4571-A280-0556DFBAAFE4}" sibTransId="{3ACDDCCA-00A7-4D1F-A448-14F9264BC91F}"/>
    <dgm:cxn modelId="{321BFFCA-ACBF-480C-8959-C0003C343334}" type="presOf" srcId="{108EF800-04E6-4809-9E82-D73C32161C40}" destId="{5E190722-6539-42B2-8B4E-8D602E87DE5F}" srcOrd="0" destOrd="4" presId="urn:microsoft.com/office/officeart/2005/8/layout/arrow3"/>
    <dgm:cxn modelId="{83BCD67C-8E25-406C-959F-724ED1C0B8C3}" srcId="{EEE469D1-D2E1-4677-8D9D-5A5BB38A630F}" destId="{8B1FE35F-1F63-4F5F-9480-AE1A715BA4F3}" srcOrd="1" destOrd="0" parTransId="{C5F5CD9F-D547-4D14-AAE0-68364733D105}" sibTransId="{63FFE4FE-F51F-47C9-96AF-B866C6A39502}"/>
    <dgm:cxn modelId="{4E6444C4-126E-C14C-9F5A-7AD83F9F70CD}" type="presOf" srcId="{A84ED581-1E2B-D64B-9454-E426FBAE43F1}" destId="{5E190722-6539-42B2-8B4E-8D602E87DE5F}" srcOrd="0" destOrd="2" presId="urn:microsoft.com/office/officeart/2005/8/layout/arrow3"/>
    <dgm:cxn modelId="{1FDB5DD3-FA19-41A2-9E90-DEAD5739D087}" type="presOf" srcId="{EEE469D1-D2E1-4677-8D9D-5A5BB38A630F}" destId="{80127208-D8CC-4942-82D3-25B010061278}" srcOrd="0" destOrd="0" presId="urn:microsoft.com/office/officeart/2005/8/layout/arrow3"/>
    <dgm:cxn modelId="{92855C0C-7618-3741-A02F-C81F3FE936D9}" srcId="{8B1FE35F-1F63-4F5F-9480-AE1A715BA4F3}" destId="{A84ED581-1E2B-D64B-9454-E426FBAE43F1}" srcOrd="1" destOrd="0" parTransId="{BE203CC6-A6C7-BA4B-A205-B954AE286816}" sibTransId="{89D1E20D-605B-3643-AD8F-37D83CA77F90}"/>
    <dgm:cxn modelId="{DE629188-5F25-4608-8F2A-D30A25BEC5C4}" srcId="{8B1FE35F-1F63-4F5F-9480-AE1A715BA4F3}" destId="{FF08BE0F-27FB-4C93-8D7C-A1A5F32B27A2}" srcOrd="2" destOrd="0" parTransId="{98C42BA5-2958-4B1F-92BA-47B1E6A832EE}" sibTransId="{763BDDE5-1A86-49B4-98EE-E7F20F8937DE}"/>
    <dgm:cxn modelId="{0AB179E3-817A-4208-8103-AFCCCAABB50F}" type="presOf" srcId="{8B1FE35F-1F63-4F5F-9480-AE1A715BA4F3}" destId="{5E190722-6539-42B2-8B4E-8D602E87DE5F}" srcOrd="0" destOrd="0" presId="urn:microsoft.com/office/officeart/2005/8/layout/arrow3"/>
    <dgm:cxn modelId="{C0783CF2-3387-48DF-A174-9DE18203BCE8}" srcId="{EEE469D1-D2E1-4677-8D9D-5A5BB38A630F}" destId="{20D2C139-FF8D-440E-B91A-F9535A54810F}" srcOrd="0" destOrd="0" parTransId="{2A09B5CD-2F5C-4245-9519-47443A07AB61}" sibTransId="{51D23CCA-EAF6-4D81-ADDD-43242018A550}"/>
    <dgm:cxn modelId="{67840DA4-BE7A-4736-8EE2-56A9B62772B6}" type="presOf" srcId="{20D2C139-FF8D-440E-B91A-F9535A54810F}" destId="{EDD3EF6B-CFDF-487C-959E-ABBD2F00F887}" srcOrd="0" destOrd="0" presId="urn:microsoft.com/office/officeart/2005/8/layout/arrow3"/>
    <dgm:cxn modelId="{5A1B9ACD-333E-402D-9B80-E0AB315578FF}" srcId="{20D2C139-FF8D-440E-B91A-F9535A54810F}" destId="{1D66B0ED-5AA1-4970-832C-3E221E0F9C65}" srcOrd="0" destOrd="0" parTransId="{8515829E-2493-44ED-9411-35167A4636D4}" sibTransId="{521B9667-44F0-4D67-86D8-E712E725D0AB}"/>
    <dgm:cxn modelId="{F296D8C5-F969-4BD4-84B4-EF3CE2987C8F}" type="presOf" srcId="{D59CA28E-8872-4471-B11C-40E3D9672BBF}" destId="{EDD3EF6B-CFDF-487C-959E-ABBD2F00F887}" srcOrd="0" destOrd="2" presId="urn:microsoft.com/office/officeart/2005/8/layout/arrow3"/>
    <dgm:cxn modelId="{5DAA8F72-F8FF-49DE-9A48-EE3B1DA68541}" type="presOf" srcId="{FF08BE0F-27FB-4C93-8D7C-A1A5F32B27A2}" destId="{5E190722-6539-42B2-8B4E-8D602E87DE5F}" srcOrd="0" destOrd="3" presId="urn:microsoft.com/office/officeart/2005/8/layout/arrow3"/>
    <dgm:cxn modelId="{101453C5-83CD-4B37-910A-17529AEC944C}" srcId="{8B1FE35F-1F63-4F5F-9480-AE1A715BA4F3}" destId="{108EF800-04E6-4809-9E82-D73C32161C40}" srcOrd="3" destOrd="0" parTransId="{705BADF8-D681-4A5E-83E7-7B0C9405D485}" sibTransId="{1F367AB3-DCDE-4CC2-97DB-8BA262E0F6A8}"/>
    <dgm:cxn modelId="{37E9E4A3-AE4C-4CEE-8EEE-32228B790578}" type="presOf" srcId="{1D66B0ED-5AA1-4970-832C-3E221E0F9C65}" destId="{EDD3EF6B-CFDF-487C-959E-ABBD2F00F887}" srcOrd="0" destOrd="1" presId="urn:microsoft.com/office/officeart/2005/8/layout/arrow3"/>
    <dgm:cxn modelId="{F87C37D1-E2AC-4919-AD23-1EF60B0BEA44}" srcId="{8B1FE35F-1F63-4F5F-9480-AE1A715BA4F3}" destId="{3774B8AC-6F03-49C6-8250-31C0075F3832}" srcOrd="0" destOrd="0" parTransId="{0E30F9A8-7ED7-4282-80E8-8DDC6EF772F0}" sibTransId="{62566746-5A85-4967-8265-397FEF10A97E}"/>
    <dgm:cxn modelId="{39167F33-52E6-4BBE-A7F0-CD7A08AA7010}" type="presOf" srcId="{0C68AF5F-E809-4A34-ABA4-1A034328E6AA}" destId="{EDD3EF6B-CFDF-487C-959E-ABBD2F00F887}" srcOrd="0" destOrd="3" presId="urn:microsoft.com/office/officeart/2005/8/layout/arrow3"/>
    <dgm:cxn modelId="{5787CA78-7277-4C4D-A3CB-459828900942}" type="presOf" srcId="{3774B8AC-6F03-49C6-8250-31C0075F3832}" destId="{5E190722-6539-42B2-8B4E-8D602E87DE5F}" srcOrd="0" destOrd="1" presId="urn:microsoft.com/office/officeart/2005/8/layout/arrow3"/>
    <dgm:cxn modelId="{A1DC74F5-5003-41E0-8A73-83FF722C73D0}" type="presOf" srcId="{2D138278-3FAE-4D39-B3CF-6D4AD4CCF8B3}" destId="{EDD3EF6B-CFDF-487C-959E-ABBD2F00F887}" srcOrd="0" destOrd="4" presId="urn:microsoft.com/office/officeart/2005/8/layout/arrow3"/>
    <dgm:cxn modelId="{E1A89A8E-C889-45B8-AC4D-85AF7E0F5619}" srcId="{20D2C139-FF8D-440E-B91A-F9535A54810F}" destId="{D59CA28E-8872-4471-B11C-40E3D9672BBF}" srcOrd="1" destOrd="0" parTransId="{EDC01B99-EA89-45D0-940F-06B917487058}" sibTransId="{D17942F1-7E12-470D-A37D-1B411474C57D}"/>
    <dgm:cxn modelId="{7704A007-87FC-4DEE-8DD7-F903EFBBB40E}" srcId="{20D2C139-FF8D-440E-B91A-F9535A54810F}" destId="{0C68AF5F-E809-4A34-ABA4-1A034328E6AA}" srcOrd="2" destOrd="0" parTransId="{627D4318-D918-46F9-9284-55999176E662}" sibTransId="{01B89D35-C1F1-436D-9AEB-7C2A1F61F9C0}"/>
    <dgm:cxn modelId="{96E2E457-3880-4AC9-9E0C-769264C9CEB0}" type="presParOf" srcId="{80127208-D8CC-4942-82D3-25B010061278}" destId="{D229B4F3-97C7-4B39-BB80-D06419F23667}" srcOrd="0" destOrd="0" presId="urn:microsoft.com/office/officeart/2005/8/layout/arrow3"/>
    <dgm:cxn modelId="{F46E802A-6E45-4D8E-AD5C-3471696B3758}" type="presParOf" srcId="{80127208-D8CC-4942-82D3-25B010061278}" destId="{3ADDCFC9-F405-4C16-9586-DB8E0B1E1511}" srcOrd="1" destOrd="0" presId="urn:microsoft.com/office/officeart/2005/8/layout/arrow3"/>
    <dgm:cxn modelId="{193D1394-834A-4F5B-97C4-B2D0AF0980EF}" type="presParOf" srcId="{80127208-D8CC-4942-82D3-25B010061278}" destId="{EDD3EF6B-CFDF-487C-959E-ABBD2F00F887}" srcOrd="2" destOrd="0" presId="urn:microsoft.com/office/officeart/2005/8/layout/arrow3"/>
    <dgm:cxn modelId="{8B32AC54-9F42-4A08-83AD-003029359AD1}" type="presParOf" srcId="{80127208-D8CC-4942-82D3-25B010061278}" destId="{CA176ABE-7D44-48DB-B8C3-420824D630B0}" srcOrd="3" destOrd="0" presId="urn:microsoft.com/office/officeart/2005/8/layout/arrow3"/>
    <dgm:cxn modelId="{E6583999-33D9-4724-8340-476D109F3BD1}" type="presParOf" srcId="{80127208-D8CC-4942-82D3-25B010061278}" destId="{5E190722-6539-42B2-8B4E-8D602E87DE5F}"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59780-11D8-4E18-AAA1-715CF1FB5566}">
      <dsp:nvSpPr>
        <dsp:cNvPr id="0" name=""/>
        <dsp:cNvSpPr/>
      </dsp:nvSpPr>
      <dsp:spPr>
        <a:xfrm>
          <a:off x="3101031" y="1360"/>
          <a:ext cx="5220000" cy="792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220" tIns="109220" rIns="109220" bIns="109220" numCol="1" spcCol="1270" anchor="ctr" anchorCtr="0">
          <a:noAutofit/>
        </a:bodyPr>
        <a:lstStyle/>
        <a:p>
          <a:pPr lvl="0" algn="ctr" defTabSz="1911350">
            <a:lnSpc>
              <a:spcPct val="90000"/>
            </a:lnSpc>
            <a:spcBef>
              <a:spcPct val="0"/>
            </a:spcBef>
            <a:spcAft>
              <a:spcPct val="35000"/>
            </a:spcAft>
          </a:pPr>
          <a:r>
            <a:rPr lang="en-US" sz="4300" kern="1200" dirty="0" smtClean="0"/>
            <a:t>State Appropriations</a:t>
          </a:r>
          <a:endParaRPr lang="en-US" sz="4300" kern="1200" dirty="0"/>
        </a:p>
      </dsp:txBody>
      <dsp:txXfrm>
        <a:off x="3101031" y="1360"/>
        <a:ext cx="5220000" cy="792044"/>
      </dsp:txXfrm>
    </dsp:sp>
    <dsp:sp modelId="{10750E90-BE1A-4D45-8340-B7D41508C43A}">
      <dsp:nvSpPr>
        <dsp:cNvPr id="0" name=""/>
        <dsp:cNvSpPr/>
      </dsp:nvSpPr>
      <dsp:spPr>
        <a:xfrm>
          <a:off x="2174642" y="833007"/>
          <a:ext cx="7072777" cy="792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220" tIns="109220" rIns="109220" bIns="109220" numCol="1" spcCol="1270" anchor="ctr" anchorCtr="0">
          <a:noAutofit/>
        </a:bodyPr>
        <a:lstStyle/>
        <a:p>
          <a:pPr lvl="0" algn="ctr" defTabSz="1911350">
            <a:lnSpc>
              <a:spcPct val="90000"/>
            </a:lnSpc>
            <a:spcBef>
              <a:spcPct val="0"/>
            </a:spcBef>
            <a:spcAft>
              <a:spcPct val="35000"/>
            </a:spcAft>
          </a:pPr>
          <a:r>
            <a:rPr lang="en-US" sz="4300" kern="1200" dirty="0" smtClean="0"/>
            <a:t>Tuition (minus Financial Aid)</a:t>
          </a:r>
          <a:endParaRPr lang="en-US" sz="4300" kern="1200" dirty="0"/>
        </a:p>
      </dsp:txBody>
      <dsp:txXfrm>
        <a:off x="2174642" y="833007"/>
        <a:ext cx="7072777" cy="792044"/>
      </dsp:txXfrm>
    </dsp:sp>
    <dsp:sp modelId="{464B8518-0D7B-42AE-A751-F50AAD625372}">
      <dsp:nvSpPr>
        <dsp:cNvPr id="0" name=""/>
        <dsp:cNvSpPr/>
      </dsp:nvSpPr>
      <dsp:spPr>
        <a:xfrm>
          <a:off x="3506031" y="1664654"/>
          <a:ext cx="4410000" cy="792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220" tIns="109220" rIns="109220" bIns="109220" numCol="1" spcCol="1270" anchor="ctr" anchorCtr="0">
          <a:noAutofit/>
        </a:bodyPr>
        <a:lstStyle/>
        <a:p>
          <a:pPr lvl="0" algn="ctr" defTabSz="1911350">
            <a:lnSpc>
              <a:spcPct val="90000"/>
            </a:lnSpc>
            <a:spcBef>
              <a:spcPct val="0"/>
            </a:spcBef>
            <a:spcAft>
              <a:spcPct val="35000"/>
            </a:spcAft>
          </a:pPr>
          <a:r>
            <a:rPr lang="en-US" sz="4300" kern="1200" dirty="0" smtClean="0"/>
            <a:t>Room and Board</a:t>
          </a:r>
        </a:p>
      </dsp:txBody>
      <dsp:txXfrm>
        <a:off x="3506031" y="1664654"/>
        <a:ext cx="4410000" cy="792044"/>
      </dsp:txXfrm>
    </dsp:sp>
    <dsp:sp modelId="{312A8F83-7F59-43A6-95AE-5B2C60D89582}">
      <dsp:nvSpPr>
        <dsp:cNvPr id="0" name=""/>
        <dsp:cNvSpPr/>
      </dsp:nvSpPr>
      <dsp:spPr>
        <a:xfrm>
          <a:off x="4766031" y="2496301"/>
          <a:ext cx="1890000" cy="792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220" tIns="109220" rIns="109220" bIns="109220" numCol="1" spcCol="1270" anchor="ctr" anchorCtr="0">
          <a:noAutofit/>
        </a:bodyPr>
        <a:lstStyle/>
        <a:p>
          <a:pPr lvl="0" algn="ctr" defTabSz="1911350">
            <a:lnSpc>
              <a:spcPct val="90000"/>
            </a:lnSpc>
            <a:spcBef>
              <a:spcPct val="0"/>
            </a:spcBef>
            <a:spcAft>
              <a:spcPct val="35000"/>
            </a:spcAft>
          </a:pPr>
          <a:r>
            <a:rPr lang="en-US" sz="4300" kern="1200" dirty="0" smtClean="0"/>
            <a:t>Grants</a:t>
          </a:r>
          <a:endParaRPr lang="en-US" sz="4300" kern="1200" dirty="0"/>
        </a:p>
      </dsp:txBody>
      <dsp:txXfrm>
        <a:off x="4766031" y="2496301"/>
        <a:ext cx="1890000" cy="792044"/>
      </dsp:txXfrm>
    </dsp:sp>
    <dsp:sp modelId="{510C63DF-9F22-4001-A3C0-7DD0EE75A50A}">
      <dsp:nvSpPr>
        <dsp:cNvPr id="0" name=""/>
        <dsp:cNvSpPr/>
      </dsp:nvSpPr>
      <dsp:spPr>
        <a:xfrm>
          <a:off x="1934588" y="3327948"/>
          <a:ext cx="7552886" cy="792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220" tIns="109220" rIns="109220" bIns="109220" numCol="1" spcCol="1270" anchor="ctr" anchorCtr="0">
          <a:noAutofit/>
        </a:bodyPr>
        <a:lstStyle/>
        <a:p>
          <a:pPr lvl="0" algn="ctr" defTabSz="1911350">
            <a:lnSpc>
              <a:spcPct val="90000"/>
            </a:lnSpc>
            <a:spcBef>
              <a:spcPct val="0"/>
            </a:spcBef>
            <a:spcAft>
              <a:spcPct val="35000"/>
            </a:spcAft>
          </a:pPr>
          <a:r>
            <a:rPr lang="en-US" sz="4300" kern="1200" dirty="0" smtClean="0"/>
            <a:t>Gifts/Endowment Distributions</a:t>
          </a:r>
          <a:endParaRPr lang="en-US" sz="4300" kern="1200" dirty="0"/>
        </a:p>
      </dsp:txBody>
      <dsp:txXfrm>
        <a:off x="1934588" y="3327948"/>
        <a:ext cx="7552886" cy="792044"/>
      </dsp:txXfrm>
    </dsp:sp>
    <dsp:sp modelId="{36A8903E-A978-4936-BC82-EB5B877C035E}">
      <dsp:nvSpPr>
        <dsp:cNvPr id="0" name=""/>
        <dsp:cNvSpPr/>
      </dsp:nvSpPr>
      <dsp:spPr>
        <a:xfrm>
          <a:off x="2111031" y="4159594"/>
          <a:ext cx="7200000" cy="792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220" tIns="109220" rIns="109220" bIns="109220" numCol="1" spcCol="1270" anchor="ctr" anchorCtr="0">
          <a:noAutofit/>
        </a:bodyPr>
        <a:lstStyle/>
        <a:p>
          <a:pPr lvl="0" algn="ctr" defTabSz="1911350">
            <a:lnSpc>
              <a:spcPct val="90000"/>
            </a:lnSpc>
            <a:spcBef>
              <a:spcPct val="0"/>
            </a:spcBef>
            <a:spcAft>
              <a:spcPct val="35000"/>
            </a:spcAft>
          </a:pPr>
          <a:r>
            <a:rPr lang="en-US" sz="4300" kern="1200" dirty="0" smtClean="0"/>
            <a:t>Misc. (e.g. Royalties, leases)</a:t>
          </a:r>
          <a:endParaRPr lang="en-US" sz="4300" kern="1200" dirty="0"/>
        </a:p>
      </dsp:txBody>
      <dsp:txXfrm>
        <a:off x="2111031" y="4159594"/>
        <a:ext cx="7200000" cy="7920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83A05-5247-481A-AC10-207A4AD9F10C}">
      <dsp:nvSpPr>
        <dsp:cNvPr id="0" name=""/>
        <dsp:cNvSpPr/>
      </dsp:nvSpPr>
      <dsp:spPr>
        <a:xfrm>
          <a:off x="0" y="49019"/>
          <a:ext cx="11408036" cy="102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smtClean="0"/>
            <a:t>State Support of Instruction (SSI)</a:t>
          </a:r>
          <a:endParaRPr lang="en-US" sz="4400" kern="1200" dirty="0"/>
        </a:p>
      </dsp:txBody>
      <dsp:txXfrm>
        <a:off x="50261" y="99280"/>
        <a:ext cx="11307514" cy="929078"/>
      </dsp:txXfrm>
    </dsp:sp>
    <dsp:sp modelId="{8DD88EA3-D5F2-435D-A39F-AFF135B28070}">
      <dsp:nvSpPr>
        <dsp:cNvPr id="0" name=""/>
        <dsp:cNvSpPr/>
      </dsp:nvSpPr>
      <dsp:spPr>
        <a:xfrm>
          <a:off x="0" y="1078620"/>
          <a:ext cx="11408036" cy="3825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205" tIns="55880" rIns="312928" bIns="55880" numCol="1" spcCol="1270" anchor="t" anchorCtr="0">
          <a:noAutofit/>
        </a:bodyPr>
        <a:lstStyle/>
        <a:p>
          <a:pPr marL="285750" lvl="1" indent="-285750" algn="l" defTabSz="1511300">
            <a:lnSpc>
              <a:spcPct val="90000"/>
            </a:lnSpc>
            <a:spcBef>
              <a:spcPct val="0"/>
            </a:spcBef>
            <a:spcAft>
              <a:spcPct val="20000"/>
            </a:spcAft>
            <a:buChar char="••"/>
          </a:pPr>
          <a:r>
            <a:rPr lang="en-US" sz="3400" kern="1200" dirty="0" smtClean="0"/>
            <a:t>Funding to subsidize the cost of education</a:t>
          </a:r>
          <a:endParaRPr lang="en-US" sz="3400" kern="1200" dirty="0"/>
        </a:p>
        <a:p>
          <a:pPr marL="285750" lvl="1" indent="-285750" algn="l" defTabSz="1511300">
            <a:lnSpc>
              <a:spcPct val="90000"/>
            </a:lnSpc>
            <a:spcBef>
              <a:spcPct val="0"/>
            </a:spcBef>
            <a:spcAft>
              <a:spcPct val="20000"/>
            </a:spcAft>
            <a:buChar char="••"/>
          </a:pPr>
          <a:r>
            <a:rPr lang="en-US" sz="3400" kern="1200" dirty="0" smtClean="0"/>
            <a:t>Legislature determines statewide subsidy pool</a:t>
          </a:r>
          <a:endParaRPr lang="en-US" sz="3400" kern="1200" dirty="0"/>
        </a:p>
        <a:p>
          <a:pPr marL="285750" lvl="1" indent="-285750" algn="l" defTabSz="1511300">
            <a:lnSpc>
              <a:spcPct val="90000"/>
            </a:lnSpc>
            <a:spcBef>
              <a:spcPct val="0"/>
            </a:spcBef>
            <a:spcAft>
              <a:spcPct val="20000"/>
            </a:spcAft>
            <a:buChar char="••"/>
          </a:pPr>
          <a:r>
            <a:rPr lang="en-US" sz="3400" kern="1200" dirty="0" smtClean="0"/>
            <a:t>Individual university share determined via formula-based allocation (SSI Model)</a:t>
          </a:r>
          <a:endParaRPr lang="en-US" sz="3400" kern="1200" dirty="0"/>
        </a:p>
        <a:p>
          <a:pPr marL="571500" lvl="2" indent="-285750" algn="l" defTabSz="1511300">
            <a:lnSpc>
              <a:spcPct val="90000"/>
            </a:lnSpc>
            <a:spcBef>
              <a:spcPct val="0"/>
            </a:spcBef>
            <a:spcAft>
              <a:spcPct val="20000"/>
            </a:spcAft>
            <a:buChar char="••"/>
          </a:pPr>
          <a:r>
            <a:rPr lang="en-US" sz="3400" kern="1200" dirty="0" smtClean="0"/>
            <a:t>Performance-based – Course &amp; Degree Completions</a:t>
          </a:r>
          <a:endParaRPr lang="en-US" sz="3400" kern="1200" dirty="0"/>
        </a:p>
        <a:p>
          <a:pPr marL="571500" lvl="2" indent="-285750" algn="l" defTabSz="1511300">
            <a:lnSpc>
              <a:spcPct val="90000"/>
            </a:lnSpc>
            <a:spcBef>
              <a:spcPct val="0"/>
            </a:spcBef>
            <a:spcAft>
              <a:spcPct val="20000"/>
            </a:spcAft>
            <a:buChar char="••"/>
          </a:pPr>
          <a:r>
            <a:rPr lang="en-US" sz="3400" kern="1200" dirty="0" smtClean="0"/>
            <a:t>Medical, Doctoral components</a:t>
          </a:r>
          <a:endParaRPr lang="en-US" sz="3400" kern="1200" dirty="0"/>
        </a:p>
        <a:p>
          <a:pPr marL="285750" lvl="1" indent="-285750" algn="l" defTabSz="1511300">
            <a:lnSpc>
              <a:spcPct val="90000"/>
            </a:lnSpc>
            <a:spcBef>
              <a:spcPct val="0"/>
            </a:spcBef>
            <a:spcAft>
              <a:spcPct val="20000"/>
            </a:spcAft>
            <a:buChar char="••"/>
          </a:pPr>
          <a:r>
            <a:rPr lang="en-US" sz="3400" kern="1200" dirty="0" smtClean="0"/>
            <a:t>SSI Model has been volatile</a:t>
          </a:r>
        </a:p>
      </dsp:txBody>
      <dsp:txXfrm>
        <a:off x="0" y="1078620"/>
        <a:ext cx="11408036" cy="38253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83A05-5247-481A-AC10-207A4AD9F10C}">
      <dsp:nvSpPr>
        <dsp:cNvPr id="0" name=""/>
        <dsp:cNvSpPr/>
      </dsp:nvSpPr>
      <dsp:spPr>
        <a:xfrm>
          <a:off x="0" y="77122"/>
          <a:ext cx="11422063"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Recruitment</a:t>
          </a:r>
          <a:endParaRPr lang="en-US" sz="2600" kern="1200" dirty="0"/>
        </a:p>
      </dsp:txBody>
      <dsp:txXfrm>
        <a:off x="29700" y="106822"/>
        <a:ext cx="11362663" cy="549000"/>
      </dsp:txXfrm>
    </dsp:sp>
    <dsp:sp modelId="{8DD88EA3-D5F2-435D-A39F-AFF135B28070}">
      <dsp:nvSpPr>
        <dsp:cNvPr id="0" name=""/>
        <dsp:cNvSpPr/>
      </dsp:nvSpPr>
      <dsp:spPr>
        <a:xfrm>
          <a:off x="0" y="685522"/>
          <a:ext cx="11422063" cy="1318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65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New freshmen &amp; transfers</a:t>
          </a:r>
          <a:endParaRPr lang="en-US" sz="2000" kern="1200" dirty="0"/>
        </a:p>
        <a:p>
          <a:pPr marL="228600" lvl="1" indent="-228600" algn="l" defTabSz="889000">
            <a:lnSpc>
              <a:spcPct val="90000"/>
            </a:lnSpc>
            <a:spcBef>
              <a:spcPct val="0"/>
            </a:spcBef>
            <a:spcAft>
              <a:spcPct val="20000"/>
            </a:spcAft>
            <a:buChar char="••"/>
          </a:pPr>
          <a:r>
            <a:rPr lang="en-US" sz="2000" kern="1200" dirty="0" smtClean="0"/>
            <a:t>Resident/Non-resident/International</a:t>
          </a:r>
          <a:endParaRPr lang="en-US" sz="2000" kern="1200" dirty="0"/>
        </a:p>
        <a:p>
          <a:pPr marL="228600" lvl="1" indent="-228600" algn="l" defTabSz="889000">
            <a:lnSpc>
              <a:spcPct val="90000"/>
            </a:lnSpc>
            <a:spcBef>
              <a:spcPct val="0"/>
            </a:spcBef>
            <a:spcAft>
              <a:spcPct val="20000"/>
            </a:spcAft>
            <a:buChar char="••"/>
          </a:pPr>
          <a:r>
            <a:rPr lang="en-US" sz="2000" kern="1200" dirty="0" smtClean="0"/>
            <a:t>Grad/UG; Athens, Regionals, Dublin, eLearning</a:t>
          </a:r>
          <a:endParaRPr lang="en-US" sz="2000" kern="1200" dirty="0"/>
        </a:p>
        <a:p>
          <a:pPr marL="228600" lvl="1" indent="-228600" algn="l" defTabSz="889000">
            <a:lnSpc>
              <a:spcPct val="90000"/>
            </a:lnSpc>
            <a:spcBef>
              <a:spcPct val="0"/>
            </a:spcBef>
            <a:spcAft>
              <a:spcPct val="20000"/>
            </a:spcAft>
            <a:buChar char="••"/>
          </a:pPr>
          <a:r>
            <a:rPr lang="en-US" sz="2000" kern="1200" dirty="0" smtClean="0"/>
            <a:t>Financial Aid Strategy</a:t>
          </a:r>
          <a:endParaRPr lang="en-US" sz="2000" kern="1200" dirty="0"/>
        </a:p>
      </dsp:txBody>
      <dsp:txXfrm>
        <a:off x="0" y="685522"/>
        <a:ext cx="11422063" cy="1318590"/>
      </dsp:txXfrm>
    </dsp:sp>
    <dsp:sp modelId="{9D6751FA-F686-43A8-996B-863D2DC79D22}">
      <dsp:nvSpPr>
        <dsp:cNvPr id="0" name=""/>
        <dsp:cNvSpPr/>
      </dsp:nvSpPr>
      <dsp:spPr>
        <a:xfrm>
          <a:off x="0" y="2004112"/>
          <a:ext cx="11422063"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Retention &amp; Completion Rates</a:t>
          </a:r>
          <a:endParaRPr lang="en-US" sz="2600" kern="1200" dirty="0"/>
        </a:p>
      </dsp:txBody>
      <dsp:txXfrm>
        <a:off x="29700" y="2033812"/>
        <a:ext cx="11362663" cy="549000"/>
      </dsp:txXfrm>
    </dsp:sp>
    <dsp:sp modelId="{430C0AEC-FFFA-4C0E-BA1D-6BBD53461857}">
      <dsp:nvSpPr>
        <dsp:cNvPr id="0" name=""/>
        <dsp:cNvSpPr/>
      </dsp:nvSpPr>
      <dsp:spPr>
        <a:xfrm>
          <a:off x="0" y="2612512"/>
          <a:ext cx="11422063" cy="659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65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 of students returning</a:t>
          </a:r>
          <a:endParaRPr lang="en-US" sz="2000" kern="1200" dirty="0"/>
        </a:p>
        <a:p>
          <a:pPr marL="228600" lvl="1" indent="-228600" algn="l" defTabSz="889000">
            <a:lnSpc>
              <a:spcPct val="90000"/>
            </a:lnSpc>
            <a:spcBef>
              <a:spcPct val="0"/>
            </a:spcBef>
            <a:spcAft>
              <a:spcPct val="20000"/>
            </a:spcAft>
            <a:buChar char="••"/>
          </a:pPr>
          <a:r>
            <a:rPr lang="en-US" sz="2000" kern="1200" dirty="0" smtClean="0"/>
            <a:t>Time to degree</a:t>
          </a:r>
          <a:endParaRPr lang="en-US" sz="2000" kern="1200" dirty="0"/>
        </a:p>
      </dsp:txBody>
      <dsp:txXfrm>
        <a:off x="0" y="2612512"/>
        <a:ext cx="11422063" cy="659295"/>
      </dsp:txXfrm>
    </dsp:sp>
    <dsp:sp modelId="{F00C0BD0-7F82-4547-8E9F-306350E99D26}">
      <dsp:nvSpPr>
        <dsp:cNvPr id="0" name=""/>
        <dsp:cNvSpPr/>
      </dsp:nvSpPr>
      <dsp:spPr>
        <a:xfrm>
          <a:off x="0" y="3271807"/>
          <a:ext cx="11422063"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Tuition Rates</a:t>
          </a:r>
        </a:p>
      </dsp:txBody>
      <dsp:txXfrm>
        <a:off x="29700" y="3301507"/>
        <a:ext cx="11362663" cy="549000"/>
      </dsp:txXfrm>
    </dsp:sp>
    <dsp:sp modelId="{BAE8BF98-C607-4844-9575-A65896C661AB}">
      <dsp:nvSpPr>
        <dsp:cNvPr id="0" name=""/>
        <dsp:cNvSpPr/>
      </dsp:nvSpPr>
      <dsp:spPr>
        <a:xfrm>
          <a:off x="0" y="3880207"/>
          <a:ext cx="11422063" cy="995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65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Tuition caps</a:t>
          </a:r>
        </a:p>
        <a:p>
          <a:pPr marL="228600" lvl="1" indent="-228600" algn="l" defTabSz="889000">
            <a:lnSpc>
              <a:spcPct val="90000"/>
            </a:lnSpc>
            <a:spcBef>
              <a:spcPct val="0"/>
            </a:spcBef>
            <a:spcAft>
              <a:spcPct val="20000"/>
            </a:spcAft>
            <a:buChar char="••"/>
          </a:pPr>
          <a:r>
            <a:rPr lang="en-US" sz="2000" kern="1200" dirty="0" smtClean="0"/>
            <a:t>OHIO Guarantee: cohort increases; Tuition cap + CPI</a:t>
          </a:r>
        </a:p>
        <a:p>
          <a:pPr marL="228600" lvl="1" indent="-228600" algn="l" defTabSz="889000">
            <a:lnSpc>
              <a:spcPct val="90000"/>
            </a:lnSpc>
            <a:spcBef>
              <a:spcPct val="0"/>
            </a:spcBef>
            <a:spcAft>
              <a:spcPct val="20000"/>
            </a:spcAft>
            <a:buChar char="••"/>
          </a:pPr>
          <a:r>
            <a:rPr lang="en-US" sz="2000" kern="1200" dirty="0" smtClean="0"/>
            <a:t>Peer/Competitive benchmarks</a:t>
          </a:r>
          <a:endParaRPr lang="en-US" sz="2000" kern="1200" dirty="0"/>
        </a:p>
      </dsp:txBody>
      <dsp:txXfrm>
        <a:off x="0" y="3880207"/>
        <a:ext cx="11422063" cy="9956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9973B-DEA2-4267-B1B2-794C1204D6C1}">
      <dsp:nvSpPr>
        <dsp:cNvPr id="0" name=""/>
        <dsp:cNvSpPr/>
      </dsp:nvSpPr>
      <dsp:spPr>
        <a:xfrm>
          <a:off x="0" y="56467"/>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Level of State Subsidy</a:t>
          </a:r>
          <a:endParaRPr lang="en-US" sz="3500" kern="1200" dirty="0"/>
        </a:p>
      </dsp:txBody>
      <dsp:txXfrm>
        <a:off x="0" y="56467"/>
        <a:ext cx="3569394" cy="2141636"/>
      </dsp:txXfrm>
    </dsp:sp>
    <dsp:sp modelId="{D978AC31-363E-4004-ADF5-12050AC4B5DD}">
      <dsp:nvSpPr>
        <dsp:cNvPr id="0" name=""/>
        <dsp:cNvSpPr/>
      </dsp:nvSpPr>
      <dsp:spPr>
        <a:xfrm>
          <a:off x="3926334" y="56467"/>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Tuition Caps</a:t>
          </a:r>
          <a:endParaRPr lang="en-US" sz="3500" kern="1200" dirty="0"/>
        </a:p>
      </dsp:txBody>
      <dsp:txXfrm>
        <a:off x="3926334" y="56467"/>
        <a:ext cx="3569394" cy="2141636"/>
      </dsp:txXfrm>
    </dsp:sp>
    <dsp:sp modelId="{BE211207-82FE-4547-B6DD-DB38D05E147B}">
      <dsp:nvSpPr>
        <dsp:cNvPr id="0" name=""/>
        <dsp:cNvSpPr/>
      </dsp:nvSpPr>
      <dsp:spPr>
        <a:xfrm>
          <a:off x="7852668" y="56467"/>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Financial Aid /</a:t>
          </a:r>
        </a:p>
        <a:p>
          <a:pPr lvl="0" algn="ctr" defTabSz="1555750">
            <a:lnSpc>
              <a:spcPct val="90000"/>
            </a:lnSpc>
            <a:spcBef>
              <a:spcPct val="0"/>
            </a:spcBef>
            <a:spcAft>
              <a:spcPct val="35000"/>
            </a:spcAft>
          </a:pPr>
          <a:r>
            <a:rPr lang="en-US" sz="3500" kern="1200" dirty="0" smtClean="0"/>
            <a:t>Discount Rate</a:t>
          </a:r>
          <a:endParaRPr lang="en-US" sz="3500" kern="1200" dirty="0"/>
        </a:p>
      </dsp:txBody>
      <dsp:txXfrm>
        <a:off x="7852668" y="56467"/>
        <a:ext cx="3569394" cy="2141636"/>
      </dsp:txXfrm>
    </dsp:sp>
    <dsp:sp modelId="{3953792A-8764-46E0-B892-DF473153856C}">
      <dsp:nvSpPr>
        <dsp:cNvPr id="0" name=""/>
        <dsp:cNvSpPr/>
      </dsp:nvSpPr>
      <dsp:spPr>
        <a:xfrm>
          <a:off x="0" y="2555043"/>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Declining high school graduates in Ohio</a:t>
          </a:r>
          <a:endParaRPr lang="en-US" sz="3500" kern="1200" dirty="0"/>
        </a:p>
      </dsp:txBody>
      <dsp:txXfrm>
        <a:off x="0" y="2555043"/>
        <a:ext cx="3569394" cy="2141636"/>
      </dsp:txXfrm>
    </dsp:sp>
    <dsp:sp modelId="{15AF5ABD-3493-4CEF-B08D-26A12CFDAA1A}">
      <dsp:nvSpPr>
        <dsp:cNvPr id="0" name=""/>
        <dsp:cNvSpPr/>
      </dsp:nvSpPr>
      <dsp:spPr>
        <a:xfrm>
          <a:off x="3926334" y="2555043"/>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Out-of-state, International student enrollments</a:t>
          </a:r>
          <a:endParaRPr lang="en-US" sz="3500" kern="1200" dirty="0"/>
        </a:p>
      </dsp:txBody>
      <dsp:txXfrm>
        <a:off x="3926334" y="2555043"/>
        <a:ext cx="3569394" cy="2141636"/>
      </dsp:txXfrm>
    </dsp:sp>
    <dsp:sp modelId="{6936A221-074A-401E-8B4F-1AD4A3F6DEF5}">
      <dsp:nvSpPr>
        <dsp:cNvPr id="0" name=""/>
        <dsp:cNvSpPr/>
      </dsp:nvSpPr>
      <dsp:spPr>
        <a:xfrm>
          <a:off x="7852668" y="2555043"/>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Regional Enrollments</a:t>
          </a:r>
          <a:endParaRPr lang="en-US" sz="3500" kern="1200" dirty="0"/>
        </a:p>
      </dsp:txBody>
      <dsp:txXfrm>
        <a:off x="7852668" y="2555043"/>
        <a:ext cx="3569394" cy="21416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83A05-5247-481A-AC10-207A4AD9F10C}">
      <dsp:nvSpPr>
        <dsp:cNvPr id="0" name=""/>
        <dsp:cNvSpPr/>
      </dsp:nvSpPr>
      <dsp:spPr>
        <a:xfrm>
          <a:off x="0" y="36480"/>
          <a:ext cx="11202233"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Raise Pool</a:t>
          </a:r>
          <a:endParaRPr lang="en-US" sz="3600" kern="1200" dirty="0"/>
        </a:p>
      </dsp:txBody>
      <dsp:txXfrm>
        <a:off x="41123" y="77603"/>
        <a:ext cx="11119987" cy="760154"/>
      </dsp:txXfrm>
    </dsp:sp>
    <dsp:sp modelId="{8DD88EA3-D5F2-435D-A39F-AFF135B28070}">
      <dsp:nvSpPr>
        <dsp:cNvPr id="0" name=""/>
        <dsp:cNvSpPr/>
      </dsp:nvSpPr>
      <dsp:spPr>
        <a:xfrm>
          <a:off x="0" y="878880"/>
          <a:ext cx="11202233" cy="912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71"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t>Market rates of increase</a:t>
          </a:r>
          <a:endParaRPr lang="en-US" sz="2800" kern="1200" dirty="0"/>
        </a:p>
        <a:p>
          <a:pPr marL="285750" lvl="1" indent="-285750" algn="l" defTabSz="1244600">
            <a:lnSpc>
              <a:spcPct val="90000"/>
            </a:lnSpc>
            <a:spcBef>
              <a:spcPct val="0"/>
            </a:spcBef>
            <a:spcAft>
              <a:spcPct val="20000"/>
            </a:spcAft>
            <a:buChar char="••"/>
          </a:pPr>
          <a:r>
            <a:rPr lang="en-US" sz="2800" kern="1200" dirty="0" smtClean="0"/>
            <a:t>Employee recognition</a:t>
          </a:r>
          <a:endParaRPr lang="en-US" sz="2800" kern="1200" dirty="0"/>
        </a:p>
      </dsp:txBody>
      <dsp:txXfrm>
        <a:off x="0" y="878880"/>
        <a:ext cx="11202233" cy="912870"/>
      </dsp:txXfrm>
    </dsp:sp>
    <dsp:sp modelId="{9D6751FA-F686-43A8-996B-863D2DC79D22}">
      <dsp:nvSpPr>
        <dsp:cNvPr id="0" name=""/>
        <dsp:cNvSpPr/>
      </dsp:nvSpPr>
      <dsp:spPr>
        <a:xfrm>
          <a:off x="0" y="1791750"/>
          <a:ext cx="11202233"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Faculty Investment Plan</a:t>
          </a:r>
          <a:endParaRPr lang="en-US" sz="3600" kern="1200" dirty="0"/>
        </a:p>
      </dsp:txBody>
      <dsp:txXfrm>
        <a:off x="41123" y="1832873"/>
        <a:ext cx="11119987" cy="760154"/>
      </dsp:txXfrm>
    </dsp:sp>
    <dsp:sp modelId="{430C0AEC-FFFA-4C0E-BA1D-6BBD53461857}">
      <dsp:nvSpPr>
        <dsp:cNvPr id="0" name=""/>
        <dsp:cNvSpPr/>
      </dsp:nvSpPr>
      <dsp:spPr>
        <a:xfrm>
          <a:off x="0" y="2634150"/>
          <a:ext cx="11202233"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71"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t>Improving competitive position</a:t>
          </a:r>
          <a:endParaRPr lang="en-US" sz="2800" kern="1200" dirty="0"/>
        </a:p>
      </dsp:txBody>
      <dsp:txXfrm>
        <a:off x="0" y="2634150"/>
        <a:ext cx="11202233" cy="596160"/>
      </dsp:txXfrm>
    </dsp:sp>
    <dsp:sp modelId="{F00C0BD0-7F82-4547-8E9F-306350E99D26}">
      <dsp:nvSpPr>
        <dsp:cNvPr id="0" name=""/>
        <dsp:cNvSpPr/>
      </dsp:nvSpPr>
      <dsp:spPr>
        <a:xfrm>
          <a:off x="0" y="3230310"/>
          <a:ext cx="11202233"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t>Staff Investment Plan</a:t>
          </a:r>
        </a:p>
      </dsp:txBody>
      <dsp:txXfrm>
        <a:off x="41123" y="3271433"/>
        <a:ext cx="11119987" cy="760154"/>
      </dsp:txXfrm>
    </dsp:sp>
    <dsp:sp modelId="{BAE8BF98-C607-4844-9575-A65896C661AB}">
      <dsp:nvSpPr>
        <dsp:cNvPr id="0" name=""/>
        <dsp:cNvSpPr/>
      </dsp:nvSpPr>
      <dsp:spPr>
        <a:xfrm>
          <a:off x="0" y="4072710"/>
          <a:ext cx="11202233"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71"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t>COMP</a:t>
          </a:r>
          <a:r>
            <a:rPr lang="en-US" sz="2800" kern="1200" baseline="0" dirty="0" smtClean="0"/>
            <a:t> 2014 and </a:t>
          </a:r>
          <a:r>
            <a:rPr lang="en-US" sz="2800" kern="1200" dirty="0" smtClean="0"/>
            <a:t> biennial equity review</a:t>
          </a:r>
        </a:p>
      </dsp:txBody>
      <dsp:txXfrm>
        <a:off x="0" y="4072710"/>
        <a:ext cx="11202233" cy="596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83A05-5247-481A-AC10-207A4AD9F10C}">
      <dsp:nvSpPr>
        <dsp:cNvPr id="0" name=""/>
        <dsp:cNvSpPr/>
      </dsp:nvSpPr>
      <dsp:spPr>
        <a:xfrm>
          <a:off x="0" y="19050"/>
          <a:ext cx="11422063"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Healthcare</a:t>
          </a:r>
          <a:endParaRPr lang="en-US" sz="4000" kern="1200" dirty="0"/>
        </a:p>
      </dsp:txBody>
      <dsp:txXfrm>
        <a:off x="45692" y="64742"/>
        <a:ext cx="11330679" cy="844616"/>
      </dsp:txXfrm>
    </dsp:sp>
    <dsp:sp modelId="{8DD88EA3-D5F2-435D-A39F-AFF135B28070}">
      <dsp:nvSpPr>
        <dsp:cNvPr id="0" name=""/>
        <dsp:cNvSpPr/>
      </dsp:nvSpPr>
      <dsp:spPr>
        <a:xfrm>
          <a:off x="0" y="955050"/>
          <a:ext cx="11422063" cy="202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651"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smtClean="0"/>
            <a:t>Cost inflation</a:t>
          </a:r>
          <a:endParaRPr lang="en-US" sz="3100" kern="1200" dirty="0"/>
        </a:p>
        <a:p>
          <a:pPr marL="285750" lvl="1" indent="-285750" algn="l" defTabSz="1377950">
            <a:lnSpc>
              <a:spcPct val="90000"/>
            </a:lnSpc>
            <a:spcBef>
              <a:spcPct val="0"/>
            </a:spcBef>
            <a:spcAft>
              <a:spcPct val="20000"/>
            </a:spcAft>
            <a:buChar char="••"/>
          </a:pPr>
          <a:r>
            <a:rPr lang="en-US" sz="3100" kern="1200" dirty="0" smtClean="0"/>
            <a:t>Plan design</a:t>
          </a:r>
          <a:endParaRPr lang="en-US" sz="3100" kern="1200" dirty="0"/>
        </a:p>
        <a:p>
          <a:pPr marL="285750" lvl="1" indent="-285750" algn="l" defTabSz="1377950">
            <a:lnSpc>
              <a:spcPct val="90000"/>
            </a:lnSpc>
            <a:spcBef>
              <a:spcPct val="0"/>
            </a:spcBef>
            <a:spcAft>
              <a:spcPct val="20000"/>
            </a:spcAft>
            <a:buChar char="••"/>
          </a:pPr>
          <a:r>
            <a:rPr lang="en-US" sz="3100" kern="1200" dirty="0" smtClean="0"/>
            <a:t>University vs. Employee</a:t>
          </a:r>
          <a:r>
            <a:rPr lang="en-US" sz="3100" kern="1200" baseline="0" dirty="0" smtClean="0"/>
            <a:t> share</a:t>
          </a:r>
          <a:endParaRPr lang="en-US" sz="3100" kern="1200" dirty="0"/>
        </a:p>
        <a:p>
          <a:pPr marL="285750" lvl="1" indent="-285750" algn="l" defTabSz="1377950">
            <a:lnSpc>
              <a:spcPct val="90000"/>
            </a:lnSpc>
            <a:spcBef>
              <a:spcPct val="0"/>
            </a:spcBef>
            <a:spcAft>
              <a:spcPct val="20000"/>
            </a:spcAft>
            <a:buChar char="••"/>
          </a:pPr>
          <a:r>
            <a:rPr lang="en-US" sz="3100" kern="1200" dirty="0" smtClean="0"/>
            <a:t>Eligibility</a:t>
          </a:r>
          <a:endParaRPr lang="en-US" sz="3100" kern="1200" dirty="0"/>
        </a:p>
      </dsp:txBody>
      <dsp:txXfrm>
        <a:off x="0" y="955050"/>
        <a:ext cx="11422063" cy="2028600"/>
      </dsp:txXfrm>
    </dsp:sp>
    <dsp:sp modelId="{9D6751FA-F686-43A8-996B-863D2DC79D22}">
      <dsp:nvSpPr>
        <dsp:cNvPr id="0" name=""/>
        <dsp:cNvSpPr/>
      </dsp:nvSpPr>
      <dsp:spPr>
        <a:xfrm>
          <a:off x="0" y="2983650"/>
          <a:ext cx="11422063"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Other Benefits</a:t>
          </a:r>
          <a:endParaRPr lang="en-US" sz="4000" kern="1200" dirty="0"/>
        </a:p>
      </dsp:txBody>
      <dsp:txXfrm>
        <a:off x="45692" y="3029342"/>
        <a:ext cx="11330679" cy="844616"/>
      </dsp:txXfrm>
    </dsp:sp>
    <dsp:sp modelId="{430C0AEC-FFFA-4C0E-BA1D-6BBD53461857}">
      <dsp:nvSpPr>
        <dsp:cNvPr id="0" name=""/>
        <dsp:cNvSpPr/>
      </dsp:nvSpPr>
      <dsp:spPr>
        <a:xfrm>
          <a:off x="0" y="3919650"/>
          <a:ext cx="11422063" cy="101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651"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smtClean="0"/>
            <a:t>Education Benefit usage</a:t>
          </a:r>
          <a:endParaRPr lang="en-US" sz="3100" kern="1200" dirty="0"/>
        </a:p>
        <a:p>
          <a:pPr marL="285750" lvl="1" indent="-285750" algn="l" defTabSz="1377950">
            <a:lnSpc>
              <a:spcPct val="90000"/>
            </a:lnSpc>
            <a:spcBef>
              <a:spcPct val="0"/>
            </a:spcBef>
            <a:spcAft>
              <a:spcPct val="20000"/>
            </a:spcAft>
            <a:buChar char="••"/>
          </a:pPr>
          <a:r>
            <a:rPr lang="en-US" sz="3100" kern="1200" dirty="0" smtClean="0"/>
            <a:t>Workers Compensation costs</a:t>
          </a:r>
          <a:endParaRPr lang="en-US" sz="3100" kern="1200" dirty="0"/>
        </a:p>
      </dsp:txBody>
      <dsp:txXfrm>
        <a:off x="0" y="3919650"/>
        <a:ext cx="11422063" cy="10143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977E6-145C-4AF0-A9B9-8A856E9A8671}">
      <dsp:nvSpPr>
        <dsp:cNvPr id="0" name=""/>
        <dsp:cNvSpPr/>
      </dsp:nvSpPr>
      <dsp:spPr>
        <a:xfrm>
          <a:off x="0" y="48"/>
          <a:ext cx="11422063" cy="959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dirty="0" smtClean="0"/>
            <a:t>Level of Capital Investment</a:t>
          </a:r>
          <a:endParaRPr lang="en-US" sz="4100" kern="1200" dirty="0"/>
        </a:p>
      </dsp:txBody>
      <dsp:txXfrm>
        <a:off x="46834" y="46882"/>
        <a:ext cx="11328395" cy="865732"/>
      </dsp:txXfrm>
    </dsp:sp>
    <dsp:sp modelId="{FEE9F2D3-1FB0-415F-98B1-05B8373AC905}">
      <dsp:nvSpPr>
        <dsp:cNvPr id="0" name=""/>
        <dsp:cNvSpPr/>
      </dsp:nvSpPr>
      <dsp:spPr>
        <a:xfrm>
          <a:off x="0" y="959448"/>
          <a:ext cx="11422063" cy="1994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651"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dirty="0" smtClean="0"/>
            <a:t>Deferred Maintenance needs</a:t>
          </a:r>
          <a:endParaRPr lang="en-US" sz="3200" kern="1200" dirty="0"/>
        </a:p>
        <a:p>
          <a:pPr marL="285750" lvl="1" indent="-285750" algn="l" defTabSz="1422400">
            <a:lnSpc>
              <a:spcPct val="90000"/>
            </a:lnSpc>
            <a:spcBef>
              <a:spcPct val="0"/>
            </a:spcBef>
            <a:spcAft>
              <a:spcPct val="20000"/>
            </a:spcAft>
            <a:buChar char="••"/>
          </a:pPr>
          <a:r>
            <a:rPr lang="en-US" sz="3200" kern="1200" dirty="0" smtClean="0"/>
            <a:t>Utility Infrastructure</a:t>
          </a:r>
          <a:endParaRPr lang="en-US" sz="3200" kern="1200" dirty="0"/>
        </a:p>
        <a:p>
          <a:pPr marL="285750" lvl="1" indent="-285750" algn="l" defTabSz="1422400">
            <a:lnSpc>
              <a:spcPct val="90000"/>
            </a:lnSpc>
            <a:spcBef>
              <a:spcPct val="0"/>
            </a:spcBef>
            <a:spcAft>
              <a:spcPct val="20000"/>
            </a:spcAft>
            <a:buChar char="••"/>
          </a:pPr>
          <a:r>
            <a:rPr lang="en-US" sz="3200" kern="1200" dirty="0" smtClean="0"/>
            <a:t>Programmatic needs (e.g. classroom technology; library configuration)</a:t>
          </a:r>
          <a:endParaRPr lang="en-US" sz="3200" kern="1200" dirty="0"/>
        </a:p>
      </dsp:txBody>
      <dsp:txXfrm>
        <a:off x="0" y="959448"/>
        <a:ext cx="11422063" cy="1994445"/>
      </dsp:txXfrm>
    </dsp:sp>
    <dsp:sp modelId="{B4B83A05-5247-481A-AC10-207A4AD9F10C}">
      <dsp:nvSpPr>
        <dsp:cNvPr id="0" name=""/>
        <dsp:cNvSpPr/>
      </dsp:nvSpPr>
      <dsp:spPr>
        <a:xfrm>
          <a:off x="0" y="2953893"/>
          <a:ext cx="11422063" cy="959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US" sz="4100" kern="1200" dirty="0" smtClean="0"/>
            <a:t>Use of Debt</a:t>
          </a:r>
          <a:endParaRPr lang="en-US" sz="4100" kern="1200" dirty="0"/>
        </a:p>
      </dsp:txBody>
      <dsp:txXfrm>
        <a:off x="46834" y="3000727"/>
        <a:ext cx="11328395" cy="865732"/>
      </dsp:txXfrm>
    </dsp:sp>
    <dsp:sp modelId="{8DD88EA3-D5F2-435D-A39F-AFF135B28070}">
      <dsp:nvSpPr>
        <dsp:cNvPr id="0" name=""/>
        <dsp:cNvSpPr/>
      </dsp:nvSpPr>
      <dsp:spPr>
        <a:xfrm>
          <a:off x="0" y="3913293"/>
          <a:ext cx="11422063" cy="1039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651"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dirty="0" smtClean="0"/>
            <a:t>Debt Capacity/Rating</a:t>
          </a:r>
          <a:endParaRPr lang="en-US" sz="3200" kern="1200" dirty="0"/>
        </a:p>
        <a:p>
          <a:pPr marL="285750" lvl="1" indent="-285750" algn="l" defTabSz="1422400">
            <a:lnSpc>
              <a:spcPct val="90000"/>
            </a:lnSpc>
            <a:spcBef>
              <a:spcPct val="0"/>
            </a:spcBef>
            <a:spcAft>
              <a:spcPct val="20000"/>
            </a:spcAft>
            <a:buChar char="••"/>
          </a:pPr>
          <a:r>
            <a:rPr lang="en-US" sz="3200" kern="1200" dirty="0" smtClean="0"/>
            <a:t>Ability to repay</a:t>
          </a:r>
          <a:endParaRPr lang="en-US" sz="3200" kern="1200" dirty="0"/>
        </a:p>
      </dsp:txBody>
      <dsp:txXfrm>
        <a:off x="0" y="3913293"/>
        <a:ext cx="11422063" cy="10396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9973B-DEA2-4267-B1B2-794C1204D6C1}">
      <dsp:nvSpPr>
        <dsp:cNvPr id="0" name=""/>
        <dsp:cNvSpPr/>
      </dsp:nvSpPr>
      <dsp:spPr>
        <a:xfrm>
          <a:off x="0" y="56467"/>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Competitive Compensation</a:t>
          </a:r>
          <a:endParaRPr lang="en-US" sz="2900" kern="1200" dirty="0"/>
        </a:p>
      </dsp:txBody>
      <dsp:txXfrm>
        <a:off x="0" y="56467"/>
        <a:ext cx="3569394" cy="2141636"/>
      </dsp:txXfrm>
    </dsp:sp>
    <dsp:sp modelId="{D978AC31-363E-4004-ADF5-12050AC4B5DD}">
      <dsp:nvSpPr>
        <dsp:cNvPr id="0" name=""/>
        <dsp:cNvSpPr/>
      </dsp:nvSpPr>
      <dsp:spPr>
        <a:xfrm>
          <a:off x="3926334" y="56467"/>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Healthcare cost inflation</a:t>
          </a:r>
          <a:endParaRPr lang="en-US" sz="2900" kern="1200" dirty="0"/>
        </a:p>
      </dsp:txBody>
      <dsp:txXfrm>
        <a:off x="3926334" y="56467"/>
        <a:ext cx="3569394" cy="2141636"/>
      </dsp:txXfrm>
    </dsp:sp>
    <dsp:sp modelId="{BE211207-82FE-4547-B6DD-DB38D05E147B}">
      <dsp:nvSpPr>
        <dsp:cNvPr id="0" name=""/>
        <dsp:cNvSpPr/>
      </dsp:nvSpPr>
      <dsp:spPr>
        <a:xfrm>
          <a:off x="7852668" y="56467"/>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Deferred Maintenance</a:t>
          </a:r>
          <a:endParaRPr lang="en-US" sz="2900" kern="1200" dirty="0"/>
        </a:p>
      </dsp:txBody>
      <dsp:txXfrm>
        <a:off x="7852668" y="56467"/>
        <a:ext cx="3569394" cy="2141636"/>
      </dsp:txXfrm>
    </dsp:sp>
    <dsp:sp modelId="{B016383E-3062-4499-8898-ADD611432D25}">
      <dsp:nvSpPr>
        <dsp:cNvPr id="0" name=""/>
        <dsp:cNvSpPr/>
      </dsp:nvSpPr>
      <dsp:spPr>
        <a:xfrm>
          <a:off x="0" y="2555043"/>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Strategic Academic/Research Growth</a:t>
          </a:r>
          <a:endParaRPr lang="en-US" sz="2900" kern="1200" dirty="0"/>
        </a:p>
      </dsp:txBody>
      <dsp:txXfrm>
        <a:off x="0" y="2555043"/>
        <a:ext cx="3569394" cy="2141636"/>
      </dsp:txXfrm>
    </dsp:sp>
    <dsp:sp modelId="{E4E7B14A-DCE2-4454-A363-397107A360EB}">
      <dsp:nvSpPr>
        <dsp:cNvPr id="0" name=""/>
        <dsp:cNvSpPr/>
      </dsp:nvSpPr>
      <dsp:spPr>
        <a:xfrm>
          <a:off x="3926334" y="2555043"/>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Student/Public Expectations</a:t>
          </a:r>
          <a:endParaRPr lang="en-US" sz="2900" kern="1200" dirty="0"/>
        </a:p>
      </dsp:txBody>
      <dsp:txXfrm>
        <a:off x="3926334" y="2555043"/>
        <a:ext cx="3569394" cy="2141636"/>
      </dsp:txXfrm>
    </dsp:sp>
    <dsp:sp modelId="{06ADC789-F26D-4F9C-83CC-A95CC590A988}">
      <dsp:nvSpPr>
        <dsp:cNvPr id="0" name=""/>
        <dsp:cNvSpPr/>
      </dsp:nvSpPr>
      <dsp:spPr>
        <a:xfrm>
          <a:off x="7852668" y="2555043"/>
          <a:ext cx="3569394" cy="2141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Protecting Academic Excellence</a:t>
          </a:r>
          <a:endParaRPr lang="en-US" sz="2900" kern="1200" dirty="0"/>
        </a:p>
      </dsp:txBody>
      <dsp:txXfrm>
        <a:off x="7852668" y="2555043"/>
        <a:ext cx="3569394" cy="21416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29B4F3-97C7-4B39-BB80-D06419F23667}">
      <dsp:nvSpPr>
        <dsp:cNvPr id="0" name=""/>
        <dsp:cNvSpPr/>
      </dsp:nvSpPr>
      <dsp:spPr>
        <a:xfrm rot="21300000">
          <a:off x="28099" y="2256206"/>
          <a:ext cx="9100546" cy="104214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DDCFC9-F405-4C16-9586-DB8E0B1E1511}">
      <dsp:nvSpPr>
        <dsp:cNvPr id="0" name=""/>
        <dsp:cNvSpPr/>
      </dsp:nvSpPr>
      <dsp:spPr>
        <a:xfrm>
          <a:off x="1098809" y="277728"/>
          <a:ext cx="2747023" cy="2221824"/>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D3EF6B-CFDF-487C-959E-ABBD2F00F887}">
      <dsp:nvSpPr>
        <dsp:cNvPr id="0" name=""/>
        <dsp:cNvSpPr/>
      </dsp:nvSpPr>
      <dsp:spPr>
        <a:xfrm>
          <a:off x="3862066" y="0"/>
          <a:ext cx="5294679" cy="2332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l" defTabSz="1244600">
            <a:lnSpc>
              <a:spcPct val="90000"/>
            </a:lnSpc>
            <a:spcBef>
              <a:spcPct val="0"/>
            </a:spcBef>
            <a:spcAft>
              <a:spcPct val="35000"/>
            </a:spcAft>
          </a:pPr>
          <a:r>
            <a:rPr lang="en-US" sz="2800" kern="1200" dirty="0" smtClean="0"/>
            <a:t>Constrained Resources</a:t>
          </a:r>
          <a:endParaRPr lang="en-US" sz="2800" kern="1200" dirty="0"/>
        </a:p>
        <a:p>
          <a:pPr marL="228600" lvl="1" indent="-228600" algn="l" defTabSz="889000">
            <a:lnSpc>
              <a:spcPct val="90000"/>
            </a:lnSpc>
            <a:spcBef>
              <a:spcPct val="0"/>
            </a:spcBef>
            <a:spcAft>
              <a:spcPct val="15000"/>
            </a:spcAft>
            <a:buChar char="••"/>
          </a:pPr>
          <a:r>
            <a:rPr lang="en-US" sz="2000" kern="1200" dirty="0" smtClean="0"/>
            <a:t>Declining State Support</a:t>
          </a:r>
          <a:endParaRPr lang="en-US" sz="2000" kern="1200" dirty="0"/>
        </a:p>
        <a:p>
          <a:pPr marL="228600" lvl="1" indent="-228600" algn="l" defTabSz="889000">
            <a:lnSpc>
              <a:spcPct val="90000"/>
            </a:lnSpc>
            <a:spcBef>
              <a:spcPct val="0"/>
            </a:spcBef>
            <a:spcAft>
              <a:spcPct val="15000"/>
            </a:spcAft>
            <a:buChar char="••"/>
          </a:pPr>
          <a:r>
            <a:rPr lang="en-US" sz="2000" kern="1200" dirty="0" smtClean="0"/>
            <a:t>Tuition Constraints</a:t>
          </a:r>
          <a:endParaRPr lang="en-US" sz="2000" kern="1200" dirty="0"/>
        </a:p>
        <a:p>
          <a:pPr marL="228600" lvl="1" indent="-228600" algn="l" defTabSz="889000">
            <a:lnSpc>
              <a:spcPct val="90000"/>
            </a:lnSpc>
            <a:spcBef>
              <a:spcPct val="0"/>
            </a:spcBef>
            <a:spcAft>
              <a:spcPct val="15000"/>
            </a:spcAft>
            <a:buChar char="••"/>
          </a:pPr>
          <a:r>
            <a:rPr lang="en-US" sz="2000" kern="1200" dirty="0" smtClean="0"/>
            <a:t>Shifting </a:t>
          </a:r>
          <a:r>
            <a:rPr lang="en-US" sz="2000" kern="1200" smtClean="0"/>
            <a:t>Enrollment Demographics</a:t>
          </a:r>
          <a:endParaRPr lang="en-US" sz="2000" kern="1200" dirty="0"/>
        </a:p>
        <a:p>
          <a:pPr marL="228600" lvl="1" indent="-228600" algn="l" defTabSz="889000">
            <a:lnSpc>
              <a:spcPct val="90000"/>
            </a:lnSpc>
            <a:spcBef>
              <a:spcPct val="0"/>
            </a:spcBef>
            <a:spcAft>
              <a:spcPct val="15000"/>
            </a:spcAft>
            <a:buChar char="••"/>
          </a:pPr>
          <a:endParaRPr lang="en-US" sz="2000" kern="1200" dirty="0" smtClean="0"/>
        </a:p>
      </dsp:txBody>
      <dsp:txXfrm>
        <a:off x="3862066" y="0"/>
        <a:ext cx="5294679" cy="2332916"/>
      </dsp:txXfrm>
    </dsp:sp>
    <dsp:sp modelId="{CA176ABE-7D44-48DB-B8C3-420824D630B0}">
      <dsp:nvSpPr>
        <dsp:cNvPr id="0" name=""/>
        <dsp:cNvSpPr/>
      </dsp:nvSpPr>
      <dsp:spPr>
        <a:xfrm>
          <a:off x="5310912" y="3055009"/>
          <a:ext cx="2747023" cy="2221824"/>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190722-6539-42B2-8B4E-8D602E87DE5F}">
      <dsp:nvSpPr>
        <dsp:cNvPr id="0" name=""/>
        <dsp:cNvSpPr/>
      </dsp:nvSpPr>
      <dsp:spPr>
        <a:xfrm>
          <a:off x="644195" y="3221645"/>
          <a:ext cx="4388791" cy="2332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l" defTabSz="1244600">
            <a:lnSpc>
              <a:spcPct val="90000"/>
            </a:lnSpc>
            <a:spcBef>
              <a:spcPct val="0"/>
            </a:spcBef>
            <a:spcAft>
              <a:spcPct val="35000"/>
            </a:spcAft>
          </a:pPr>
          <a:r>
            <a:rPr lang="en-US" sz="2800" kern="1200" dirty="0" smtClean="0"/>
            <a:t>Investment Needs </a:t>
          </a:r>
          <a:endParaRPr lang="en-US" sz="2800" kern="1200" dirty="0"/>
        </a:p>
        <a:p>
          <a:pPr marL="228600" lvl="1" indent="-228600" algn="l" defTabSz="889000">
            <a:lnSpc>
              <a:spcPct val="90000"/>
            </a:lnSpc>
            <a:spcBef>
              <a:spcPct val="0"/>
            </a:spcBef>
            <a:spcAft>
              <a:spcPct val="15000"/>
            </a:spcAft>
            <a:buChar char="••"/>
          </a:pPr>
          <a:r>
            <a:rPr lang="en-US" sz="2000" kern="1200" dirty="0" smtClean="0"/>
            <a:t>Increased Financial Aid</a:t>
          </a:r>
          <a:endParaRPr lang="en-US" sz="2000" kern="1200" dirty="0"/>
        </a:p>
        <a:p>
          <a:pPr marL="228600" lvl="1" indent="-228600" algn="l" defTabSz="889000">
            <a:lnSpc>
              <a:spcPct val="90000"/>
            </a:lnSpc>
            <a:spcBef>
              <a:spcPct val="0"/>
            </a:spcBef>
            <a:spcAft>
              <a:spcPct val="15000"/>
            </a:spcAft>
            <a:buChar char="••"/>
          </a:pPr>
          <a:r>
            <a:rPr lang="en-US" sz="2000" kern="1200" dirty="0" smtClean="0"/>
            <a:t>Competitive Compensation</a:t>
          </a:r>
          <a:endParaRPr lang="en-US" sz="2000" kern="1200" dirty="0"/>
        </a:p>
        <a:p>
          <a:pPr marL="228600" lvl="1" indent="-228600" algn="l" defTabSz="889000">
            <a:lnSpc>
              <a:spcPct val="90000"/>
            </a:lnSpc>
            <a:spcBef>
              <a:spcPct val="0"/>
            </a:spcBef>
            <a:spcAft>
              <a:spcPct val="15000"/>
            </a:spcAft>
            <a:buChar char="••"/>
          </a:pPr>
          <a:r>
            <a:rPr lang="en-US" sz="2000" kern="1200" dirty="0" smtClean="0"/>
            <a:t>Healthcare Cost Escalation</a:t>
          </a:r>
        </a:p>
        <a:p>
          <a:pPr marL="228600" lvl="1" indent="-228600" algn="l" defTabSz="889000">
            <a:lnSpc>
              <a:spcPct val="90000"/>
            </a:lnSpc>
            <a:spcBef>
              <a:spcPct val="0"/>
            </a:spcBef>
            <a:spcAft>
              <a:spcPct val="15000"/>
            </a:spcAft>
            <a:buChar char="••"/>
          </a:pPr>
          <a:r>
            <a:rPr lang="en-US" sz="2000" kern="1200" dirty="0" smtClean="0"/>
            <a:t>Deferred Maintenance</a:t>
          </a:r>
        </a:p>
      </dsp:txBody>
      <dsp:txXfrm>
        <a:off x="644195" y="3221645"/>
        <a:ext cx="4388791" cy="2332916"/>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2AB513A-4367-954F-8B4E-B3ACE1F43750}" type="datetimeFigureOut">
              <a:rPr lang="en-US" smtClean="0"/>
              <a:t>2/26/2018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C7CC903-D83C-9941-A2C7-15D43A8B4DB6}" type="slidenum">
              <a:rPr lang="en-US" smtClean="0"/>
              <a:t>‹#›</a:t>
            </a:fld>
            <a:endParaRPr lang="en-US"/>
          </a:p>
        </p:txBody>
      </p:sp>
    </p:spTree>
    <p:extLst>
      <p:ext uri="{BB962C8B-B14F-4D97-AF65-F5344CB8AC3E}">
        <p14:creationId xmlns:p14="http://schemas.microsoft.com/office/powerpoint/2010/main" val="559716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466A6B7-70AC-FA42-B0BF-60CEBFDDE76E}" type="datetimeFigureOut">
              <a:rPr lang="en-US" smtClean="0"/>
              <a:t>2/26/2018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7447DE-007B-464E-9DA9-501168DD47C6}" type="slidenum">
              <a:rPr lang="en-US" smtClean="0"/>
              <a:t>‹#›</a:t>
            </a:fld>
            <a:endParaRPr lang="en-US"/>
          </a:p>
        </p:txBody>
      </p:sp>
    </p:spTree>
    <p:extLst>
      <p:ext uri="{BB962C8B-B14F-4D97-AF65-F5344CB8AC3E}">
        <p14:creationId xmlns:p14="http://schemas.microsoft.com/office/powerpoint/2010/main" val="1742612291"/>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447DE-007B-464E-9DA9-501168DD47C6}" type="slidenum">
              <a:rPr lang="en-US" smtClean="0"/>
              <a:t>3</a:t>
            </a:fld>
            <a:endParaRPr lang="en-US"/>
          </a:p>
        </p:txBody>
      </p:sp>
    </p:spTree>
    <p:extLst>
      <p:ext uri="{BB962C8B-B14F-4D97-AF65-F5344CB8AC3E}">
        <p14:creationId xmlns:p14="http://schemas.microsoft.com/office/powerpoint/2010/main" val="264857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447DE-007B-464E-9DA9-501168DD47C6}" type="slidenum">
              <a:rPr lang="en-US" smtClean="0"/>
              <a:t>4</a:t>
            </a:fld>
            <a:endParaRPr lang="en-US"/>
          </a:p>
        </p:txBody>
      </p:sp>
    </p:spTree>
    <p:extLst>
      <p:ext uri="{BB962C8B-B14F-4D97-AF65-F5344CB8AC3E}">
        <p14:creationId xmlns:p14="http://schemas.microsoft.com/office/powerpoint/2010/main" val="237365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447DE-007B-464E-9DA9-501168DD47C6}" type="slidenum">
              <a:rPr lang="en-US" smtClean="0"/>
              <a:t>5</a:t>
            </a:fld>
            <a:endParaRPr lang="en-US"/>
          </a:p>
        </p:txBody>
      </p:sp>
    </p:spTree>
    <p:extLst>
      <p:ext uri="{BB962C8B-B14F-4D97-AF65-F5344CB8AC3E}">
        <p14:creationId xmlns:p14="http://schemas.microsoft.com/office/powerpoint/2010/main" val="369818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447DE-007B-464E-9DA9-501168DD47C6}" type="slidenum">
              <a:rPr lang="en-US" smtClean="0"/>
              <a:t>6</a:t>
            </a:fld>
            <a:endParaRPr lang="en-US"/>
          </a:p>
        </p:txBody>
      </p:sp>
    </p:spTree>
    <p:extLst>
      <p:ext uri="{BB962C8B-B14F-4D97-AF65-F5344CB8AC3E}">
        <p14:creationId xmlns:p14="http://schemas.microsoft.com/office/powerpoint/2010/main" val="3088910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447DE-007B-464E-9DA9-501168DD47C6}" type="slidenum">
              <a:rPr lang="en-US" smtClean="0"/>
              <a:t>8</a:t>
            </a:fld>
            <a:endParaRPr lang="en-US"/>
          </a:p>
        </p:txBody>
      </p:sp>
    </p:spTree>
    <p:extLst>
      <p:ext uri="{BB962C8B-B14F-4D97-AF65-F5344CB8AC3E}">
        <p14:creationId xmlns:p14="http://schemas.microsoft.com/office/powerpoint/2010/main" val="2680403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65742"/>
            <a:ext cx="10972800" cy="1901107"/>
          </a:xfrm>
          <a:prstGeom prst="rect">
            <a:avLst/>
          </a:prstGeom>
        </p:spPr>
        <p:txBody>
          <a:bodyPr vert="horz">
            <a:normAutofit/>
          </a:bodyPr>
          <a:lstStyle>
            <a:lvl1pPr>
              <a:defRPr sz="6000" b="1">
                <a:solidFill>
                  <a:schemeClr val="bg2"/>
                </a:solidFill>
                <a:latin typeface="Arial"/>
                <a:cs typeface="Arial"/>
              </a:defRPr>
            </a:lvl1pPr>
          </a:lstStyle>
          <a:p>
            <a:r>
              <a:rPr lang="en-US" dirty="0" smtClean="0"/>
              <a:t>Click to edit Master title style – 2 line Committee Header</a:t>
            </a:r>
            <a:br>
              <a:rPr lang="en-US" dirty="0" smtClean="0"/>
            </a:br>
            <a:endParaRPr lang="en-US" dirty="0"/>
          </a:p>
        </p:txBody>
      </p:sp>
      <p:sp>
        <p:nvSpPr>
          <p:cNvPr id="13" name="Text Placeholder 12"/>
          <p:cNvSpPr>
            <a:spLocks noGrp="1"/>
          </p:cNvSpPr>
          <p:nvPr>
            <p:ph type="body" sz="quarter" idx="10"/>
          </p:nvPr>
        </p:nvSpPr>
        <p:spPr>
          <a:xfrm>
            <a:off x="3001884" y="2373775"/>
            <a:ext cx="6100233" cy="372533"/>
          </a:xfrm>
          <a:prstGeom prst="rect">
            <a:avLst/>
          </a:prstGeom>
        </p:spPr>
        <p:txBody>
          <a:bodyPr vert="horz">
            <a:normAutofit/>
          </a:bodyPr>
          <a:lstStyle>
            <a:lvl1pPr marL="0" indent="0" algn="ctr">
              <a:buNone/>
              <a:defRPr sz="2400" b="0"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
        <p:nvSpPr>
          <p:cNvPr id="7" name="Text Placeholder 12"/>
          <p:cNvSpPr>
            <a:spLocks noGrp="1"/>
          </p:cNvSpPr>
          <p:nvPr>
            <p:ph type="body" sz="quarter" idx="12"/>
          </p:nvPr>
        </p:nvSpPr>
        <p:spPr>
          <a:xfrm>
            <a:off x="3001882" y="4686285"/>
            <a:ext cx="6100233" cy="485377"/>
          </a:xfrm>
          <a:prstGeom prst="rect">
            <a:avLst/>
          </a:prstGeom>
        </p:spPr>
        <p:txBody>
          <a:bodyPr vert="horz">
            <a:normAutofit/>
          </a:bodyPr>
          <a:lstStyle>
            <a:lvl1pPr marL="0" indent="0" algn="ctr">
              <a:buNone/>
              <a:defRPr sz="3200" b="1"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Tree>
    <p:extLst>
      <p:ext uri="{BB962C8B-B14F-4D97-AF65-F5344CB8AC3E}">
        <p14:creationId xmlns:p14="http://schemas.microsoft.com/office/powerpoint/2010/main" val="1313611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54345" y="1265734"/>
            <a:ext cx="11451337" cy="5351451"/>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113720752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2913052" y="1265734"/>
            <a:ext cx="5760952" cy="5351451"/>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244743859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umn Tex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54344" y="1735541"/>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itle 1"/>
          <p:cNvSpPr>
            <a:spLocks noGrp="1"/>
          </p:cNvSpPr>
          <p:nvPr>
            <p:ph type="title"/>
          </p:nvPr>
        </p:nvSpPr>
        <p:spPr>
          <a:xfrm>
            <a:off x="354344" y="379126"/>
            <a:ext cx="11456075" cy="789845"/>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10" name="Text Placeholder 12"/>
          <p:cNvSpPr>
            <a:spLocks noGrp="1"/>
          </p:cNvSpPr>
          <p:nvPr>
            <p:ph type="body" sz="quarter" idx="10"/>
          </p:nvPr>
        </p:nvSpPr>
        <p:spPr>
          <a:xfrm>
            <a:off x="437423" y="1270559"/>
            <a:ext cx="6017155" cy="386416"/>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
        <p:nvSpPr>
          <p:cNvPr id="7" name="Content Placeholder 3"/>
          <p:cNvSpPr>
            <a:spLocks noGrp="1"/>
          </p:cNvSpPr>
          <p:nvPr>
            <p:ph sz="half" idx="11"/>
          </p:nvPr>
        </p:nvSpPr>
        <p:spPr>
          <a:xfrm>
            <a:off x="6282822" y="1738926"/>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8163856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and Content (No picture)">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383118" y="357695"/>
            <a:ext cx="11421533" cy="1373717"/>
          </a:xfrm>
          <a:prstGeom prst="rect">
            <a:avLst/>
          </a:prstGeom>
        </p:spPr>
        <p:txBody>
          <a:bodyPr/>
          <a:lstStyle>
            <a:lvl1pPr marL="0" indent="0">
              <a:buNone/>
              <a:defRPr sz="4400" b="1" baseline="0">
                <a:solidFill>
                  <a:schemeClr val="bg2"/>
                </a:solidFill>
              </a:defRPr>
            </a:lvl1pPr>
          </a:lstStyle>
          <a:p>
            <a:pPr lvl="0"/>
            <a:r>
              <a:rPr lang="en-US" dirty="0" smtClean="0"/>
              <a:t>Click to edit Master title style – 2 line slide Header</a:t>
            </a:r>
          </a:p>
          <a:p>
            <a:pPr lvl="0"/>
            <a:endParaRPr lang="en-US" dirty="0"/>
          </a:p>
        </p:txBody>
      </p:sp>
      <p:sp>
        <p:nvSpPr>
          <p:cNvPr id="8" name="Text Placeholder 12"/>
          <p:cNvSpPr>
            <a:spLocks noGrp="1"/>
          </p:cNvSpPr>
          <p:nvPr>
            <p:ph type="body" sz="quarter" idx="10"/>
          </p:nvPr>
        </p:nvSpPr>
        <p:spPr>
          <a:xfrm>
            <a:off x="437423" y="1751604"/>
            <a:ext cx="5408207" cy="386416"/>
          </a:xfrm>
          <a:prstGeom prst="rect">
            <a:avLst/>
          </a:prstGeom>
        </p:spPr>
        <p:txBody>
          <a:bodyPr vert="horz">
            <a:noAutofit/>
          </a:bodyPr>
          <a:lstStyle>
            <a:lvl1pPr marL="0" indent="0" algn="l">
              <a:buNone/>
              <a:defRPr sz="2200" b="1"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
        <p:nvSpPr>
          <p:cNvPr id="9" name="Text Placeholder 12"/>
          <p:cNvSpPr>
            <a:spLocks noGrp="1"/>
          </p:cNvSpPr>
          <p:nvPr>
            <p:ph type="body" sz="quarter" idx="13"/>
          </p:nvPr>
        </p:nvSpPr>
        <p:spPr>
          <a:xfrm>
            <a:off x="6396445" y="1735397"/>
            <a:ext cx="5408207" cy="402624"/>
          </a:xfrm>
          <a:prstGeom prst="rect">
            <a:avLst/>
          </a:prstGeom>
        </p:spPr>
        <p:txBody>
          <a:bodyPr vert="horz">
            <a:noAutofit/>
          </a:bodyPr>
          <a:lstStyle>
            <a:lvl1pPr marL="0" indent="0" algn="l">
              <a:buNone/>
              <a:defRPr sz="2200" b="1"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
        <p:nvSpPr>
          <p:cNvPr id="10" name="Content Placeholder 3"/>
          <p:cNvSpPr>
            <a:spLocks noGrp="1"/>
          </p:cNvSpPr>
          <p:nvPr>
            <p:ph sz="half" idx="2"/>
          </p:nvPr>
        </p:nvSpPr>
        <p:spPr>
          <a:xfrm>
            <a:off x="383118" y="2168791"/>
            <a:ext cx="5498823" cy="4466485"/>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3"/>
          <p:cNvSpPr>
            <a:spLocks noGrp="1"/>
          </p:cNvSpPr>
          <p:nvPr>
            <p:ph sz="half" idx="14"/>
          </p:nvPr>
        </p:nvSpPr>
        <p:spPr>
          <a:xfrm>
            <a:off x="6277054" y="2168791"/>
            <a:ext cx="5527597" cy="4458308"/>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2061225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de by Side Image (No body Copy)">
    <p:spTree>
      <p:nvGrpSpPr>
        <p:cNvPr id="1" name=""/>
        <p:cNvGrpSpPr/>
        <p:nvPr/>
      </p:nvGrpSpPr>
      <p:grpSpPr>
        <a:xfrm>
          <a:off x="0" y="0"/>
          <a:ext cx="0" cy="0"/>
          <a:chOff x="0" y="0"/>
          <a:chExt cx="0" cy="0"/>
        </a:xfrm>
      </p:grpSpPr>
      <p:sp>
        <p:nvSpPr>
          <p:cNvPr id="5" name="Picture Placeholder 2"/>
          <p:cNvSpPr>
            <a:spLocks noGrp="1"/>
          </p:cNvSpPr>
          <p:nvPr>
            <p:ph type="pic" idx="1"/>
          </p:nvPr>
        </p:nvSpPr>
        <p:spPr>
          <a:xfrm>
            <a:off x="354344" y="1695501"/>
            <a:ext cx="5453143" cy="4897184"/>
          </a:xfrm>
          <a:prstGeom prst="rect">
            <a:avLst/>
          </a:prstGeom>
        </p:spPr>
        <p:txBody>
          <a:bodyPr>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0" name="Title 1"/>
          <p:cNvSpPr>
            <a:spLocks noGrp="1"/>
          </p:cNvSpPr>
          <p:nvPr>
            <p:ph type="title"/>
          </p:nvPr>
        </p:nvSpPr>
        <p:spPr>
          <a:xfrm>
            <a:off x="354344" y="379126"/>
            <a:ext cx="11372313" cy="774228"/>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11" name="Text Placeholder 12"/>
          <p:cNvSpPr>
            <a:spLocks noGrp="1"/>
          </p:cNvSpPr>
          <p:nvPr>
            <p:ph type="body" sz="quarter" idx="13"/>
          </p:nvPr>
        </p:nvSpPr>
        <p:spPr>
          <a:xfrm>
            <a:off x="456036" y="1221934"/>
            <a:ext cx="5998541" cy="422501"/>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
        <p:nvSpPr>
          <p:cNvPr id="6" name="Content Placeholder 3"/>
          <p:cNvSpPr>
            <a:spLocks noGrp="1"/>
          </p:cNvSpPr>
          <p:nvPr>
            <p:ph sz="half" idx="2"/>
          </p:nvPr>
        </p:nvSpPr>
        <p:spPr>
          <a:xfrm>
            <a:off x="6193157" y="1704100"/>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996427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Images (No body copy)">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354344" y="1783077"/>
            <a:ext cx="575096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4" name="Picture Placeholder 2"/>
          <p:cNvSpPr>
            <a:spLocks noGrp="1"/>
          </p:cNvSpPr>
          <p:nvPr>
            <p:ph type="pic" idx="13"/>
          </p:nvPr>
        </p:nvSpPr>
        <p:spPr>
          <a:xfrm>
            <a:off x="354344" y="4054664"/>
            <a:ext cx="575096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5" name="Picture Placeholder 2"/>
          <p:cNvSpPr>
            <a:spLocks noGrp="1"/>
          </p:cNvSpPr>
          <p:nvPr>
            <p:ph type="pic" idx="14"/>
          </p:nvPr>
        </p:nvSpPr>
        <p:spPr>
          <a:xfrm>
            <a:off x="6254218" y="1783077"/>
            <a:ext cx="5544036"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6" name="Picture Placeholder 2"/>
          <p:cNvSpPr>
            <a:spLocks noGrp="1"/>
          </p:cNvSpPr>
          <p:nvPr>
            <p:ph type="pic" idx="15"/>
          </p:nvPr>
        </p:nvSpPr>
        <p:spPr>
          <a:xfrm>
            <a:off x="6254218" y="4054662"/>
            <a:ext cx="5556201"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1" name="Title 1"/>
          <p:cNvSpPr>
            <a:spLocks noGrp="1"/>
          </p:cNvSpPr>
          <p:nvPr>
            <p:ph type="title"/>
          </p:nvPr>
        </p:nvSpPr>
        <p:spPr>
          <a:xfrm>
            <a:off x="354344" y="379126"/>
            <a:ext cx="11456075" cy="809092"/>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13" name="Text Placeholder 12"/>
          <p:cNvSpPr>
            <a:spLocks noGrp="1"/>
          </p:cNvSpPr>
          <p:nvPr>
            <p:ph type="body" sz="quarter" idx="10"/>
          </p:nvPr>
        </p:nvSpPr>
        <p:spPr>
          <a:xfrm>
            <a:off x="428116" y="1264415"/>
            <a:ext cx="6026461" cy="458204"/>
          </a:xfrm>
          <a:prstGeom prst="rect">
            <a:avLst/>
          </a:prstGeom>
        </p:spPr>
        <p:txBody>
          <a:bodyPr vert="horz">
            <a:norm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Tree>
    <p:extLst>
      <p:ext uri="{BB962C8B-B14F-4D97-AF65-F5344CB8AC3E}">
        <p14:creationId xmlns:p14="http://schemas.microsoft.com/office/powerpoint/2010/main" val="243323315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small images with body copy">
    <p:spTree>
      <p:nvGrpSpPr>
        <p:cNvPr id="1" name=""/>
        <p:cNvGrpSpPr/>
        <p:nvPr/>
      </p:nvGrpSpPr>
      <p:grpSpPr>
        <a:xfrm>
          <a:off x="0" y="0"/>
          <a:ext cx="0" cy="0"/>
          <a:chOff x="0" y="0"/>
          <a:chExt cx="0" cy="0"/>
        </a:xfrm>
      </p:grpSpPr>
      <p:sp>
        <p:nvSpPr>
          <p:cNvPr id="10" name="Picture Placeholder 2"/>
          <p:cNvSpPr>
            <a:spLocks noGrp="1"/>
          </p:cNvSpPr>
          <p:nvPr>
            <p:ph type="pic" idx="1"/>
          </p:nvPr>
        </p:nvSpPr>
        <p:spPr>
          <a:xfrm>
            <a:off x="354344" y="1787685"/>
            <a:ext cx="545314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2" name="Picture Placeholder 2"/>
          <p:cNvSpPr>
            <a:spLocks noGrp="1"/>
          </p:cNvSpPr>
          <p:nvPr>
            <p:ph type="pic" idx="13"/>
          </p:nvPr>
        </p:nvSpPr>
        <p:spPr>
          <a:xfrm>
            <a:off x="354344" y="4124445"/>
            <a:ext cx="545314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3" name="Title 1"/>
          <p:cNvSpPr>
            <a:spLocks noGrp="1"/>
          </p:cNvSpPr>
          <p:nvPr>
            <p:ph type="title"/>
          </p:nvPr>
        </p:nvSpPr>
        <p:spPr>
          <a:xfrm>
            <a:off x="354344" y="379126"/>
            <a:ext cx="11380288" cy="838669"/>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14" name="Text Placeholder 12"/>
          <p:cNvSpPr>
            <a:spLocks noGrp="1"/>
          </p:cNvSpPr>
          <p:nvPr>
            <p:ph type="body" sz="quarter" idx="10"/>
          </p:nvPr>
        </p:nvSpPr>
        <p:spPr>
          <a:xfrm>
            <a:off x="428116" y="1297856"/>
            <a:ext cx="6026461" cy="431537"/>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
        <p:nvSpPr>
          <p:cNvPr id="7" name="Content Placeholder 3"/>
          <p:cNvSpPr>
            <a:spLocks noGrp="1"/>
          </p:cNvSpPr>
          <p:nvPr>
            <p:ph sz="half" idx="2"/>
          </p:nvPr>
        </p:nvSpPr>
        <p:spPr>
          <a:xfrm>
            <a:off x="6201132" y="1787685"/>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232753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Image Top / Copy Bottom">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354345" y="375437"/>
            <a:ext cx="5411893" cy="400861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4" name="Picture Placeholder 2"/>
          <p:cNvSpPr>
            <a:spLocks noGrp="1"/>
          </p:cNvSpPr>
          <p:nvPr>
            <p:ph type="pic" idx="10"/>
          </p:nvPr>
        </p:nvSpPr>
        <p:spPr>
          <a:xfrm>
            <a:off x="5975011" y="375437"/>
            <a:ext cx="5742339" cy="400861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7" name="Content Placeholder 5"/>
          <p:cNvSpPr>
            <a:spLocks noGrp="1"/>
          </p:cNvSpPr>
          <p:nvPr>
            <p:ph sz="quarter" idx="4"/>
          </p:nvPr>
        </p:nvSpPr>
        <p:spPr>
          <a:xfrm>
            <a:off x="4588288" y="4412497"/>
            <a:ext cx="7138368" cy="1924977"/>
          </a:xfrm>
          <a:prstGeom prst="rect">
            <a:avLst/>
          </a:prstGeom>
        </p:spPr>
        <p:txBody>
          <a:bodyPr>
            <a:normAutofit/>
          </a:bodyPr>
          <a:lstStyle>
            <a:lvl1pPr marL="457189" indent="-457189">
              <a:buFont typeface="Arial"/>
              <a:buChar char="•"/>
              <a:defRPr sz="3200" b="0" i="0">
                <a:solidFill>
                  <a:schemeClr val="tx1">
                    <a:lumMod val="75000"/>
                  </a:schemeClr>
                </a:solidFill>
                <a:latin typeface="Arial Hebrew"/>
                <a:cs typeface="Arial Hebrew"/>
              </a:defRPr>
            </a:lvl1pPr>
            <a:lvl2pPr marL="990575" indent="-380990">
              <a:buFont typeface="Arial"/>
              <a:buChar char="•"/>
              <a:defRPr sz="2800" b="0" i="0">
                <a:solidFill>
                  <a:schemeClr val="tx1">
                    <a:lumMod val="75000"/>
                  </a:schemeClr>
                </a:solidFill>
                <a:latin typeface="Arial Hebrew"/>
                <a:cs typeface="Arial Hebrew"/>
              </a:defRPr>
            </a:lvl2pPr>
            <a:lvl3pPr marL="1523962" indent="-304792">
              <a:buFont typeface="Arial"/>
              <a:buChar char="•"/>
              <a:defRPr sz="2400" b="0" i="0">
                <a:solidFill>
                  <a:schemeClr val="tx1">
                    <a:lumMod val="75000"/>
                  </a:schemeClr>
                </a:solidFill>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p:txBody>
      </p:sp>
      <p:sp>
        <p:nvSpPr>
          <p:cNvPr id="10" name="Title 1"/>
          <p:cNvSpPr>
            <a:spLocks noGrp="1"/>
          </p:cNvSpPr>
          <p:nvPr>
            <p:ph type="title"/>
          </p:nvPr>
        </p:nvSpPr>
        <p:spPr>
          <a:xfrm>
            <a:off x="354344" y="4402671"/>
            <a:ext cx="4224637" cy="1451720"/>
          </a:xfrm>
          <a:prstGeom prst="rect">
            <a:avLst/>
          </a:prstGeom>
        </p:spPr>
        <p:txBody>
          <a:bodyPr vert="horz">
            <a:noAutofit/>
          </a:bodyPr>
          <a:lstStyle>
            <a:lvl1pPr algn="l">
              <a:defRPr sz="4000" b="1">
                <a:solidFill>
                  <a:schemeClr val="bg2"/>
                </a:solidFill>
                <a:latin typeface="Arial"/>
                <a:cs typeface="Arial"/>
              </a:defRPr>
            </a:lvl1pPr>
          </a:lstStyle>
          <a:p>
            <a:r>
              <a:rPr lang="en-US" smtClean="0"/>
              <a:t>Click to edit Master title style</a:t>
            </a:r>
            <a:endParaRPr lang="en-US" dirty="0"/>
          </a:p>
        </p:txBody>
      </p:sp>
      <p:sp>
        <p:nvSpPr>
          <p:cNvPr id="11" name="Text Placeholder 12"/>
          <p:cNvSpPr>
            <a:spLocks noGrp="1"/>
          </p:cNvSpPr>
          <p:nvPr>
            <p:ph type="body" sz="quarter" idx="11"/>
          </p:nvPr>
        </p:nvSpPr>
        <p:spPr>
          <a:xfrm>
            <a:off x="354343" y="5895671"/>
            <a:ext cx="4224637" cy="372533"/>
          </a:xfrm>
          <a:prstGeom prst="rect">
            <a:avLst/>
          </a:prstGeom>
        </p:spPr>
        <p:txBody>
          <a:bodyPr vert="horz">
            <a:noAutofit/>
          </a:bodyPr>
          <a:lstStyle>
            <a:lvl1pPr marL="0" indent="0" algn="l">
              <a:buNone/>
              <a:defRPr sz="2400" b="0" i="0">
                <a:solidFill>
                  <a:schemeClr val="tx2"/>
                </a:solidFill>
                <a:latin typeface="Arial Hebrew Light"/>
                <a:cs typeface="Arial Hebrew Light"/>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Tree>
    <p:extLst>
      <p:ext uri="{BB962C8B-B14F-4D97-AF65-F5344CB8AC3E}">
        <p14:creationId xmlns:p14="http://schemas.microsoft.com/office/powerpoint/2010/main" val="4103116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e Image Top / Copy Bottom">
    <p:spTree>
      <p:nvGrpSpPr>
        <p:cNvPr id="1" name=""/>
        <p:cNvGrpSpPr/>
        <p:nvPr/>
      </p:nvGrpSpPr>
      <p:grpSpPr>
        <a:xfrm>
          <a:off x="0" y="0"/>
          <a:ext cx="0" cy="0"/>
          <a:chOff x="0" y="0"/>
          <a:chExt cx="0" cy="0"/>
        </a:xfrm>
      </p:grpSpPr>
      <p:sp>
        <p:nvSpPr>
          <p:cNvPr id="8" name="Picture Placeholder 2"/>
          <p:cNvSpPr>
            <a:spLocks noGrp="1"/>
          </p:cNvSpPr>
          <p:nvPr>
            <p:ph type="pic" idx="1"/>
          </p:nvPr>
        </p:nvSpPr>
        <p:spPr>
          <a:xfrm>
            <a:off x="354344" y="375437"/>
            <a:ext cx="11446768" cy="4008619"/>
          </a:xfrm>
          <a:prstGeom prst="rect">
            <a:avLst/>
          </a:prstGeom>
        </p:spPr>
        <p:txBody>
          <a:bodyPr>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1" name="Content Placeholder 5"/>
          <p:cNvSpPr>
            <a:spLocks noGrp="1"/>
          </p:cNvSpPr>
          <p:nvPr>
            <p:ph sz="quarter" idx="4"/>
          </p:nvPr>
        </p:nvSpPr>
        <p:spPr>
          <a:xfrm>
            <a:off x="4616208" y="4402670"/>
            <a:ext cx="7156984" cy="1924977"/>
          </a:xfrm>
          <a:prstGeom prst="rect">
            <a:avLst/>
          </a:prstGeom>
        </p:spPr>
        <p:txBody>
          <a:bodyPr>
            <a:normAutofit/>
          </a:bodyPr>
          <a:lstStyle>
            <a:lvl1pPr marL="457189" indent="-457189">
              <a:buFont typeface="Arial"/>
              <a:buChar char="•"/>
              <a:defRPr sz="3200" b="0" i="0">
                <a:solidFill>
                  <a:srgbClr val="776F67"/>
                </a:solidFill>
                <a:latin typeface="Arial Hebrew"/>
                <a:cs typeface="Arial Hebrew"/>
              </a:defRPr>
            </a:lvl1pPr>
            <a:lvl2pPr marL="990575" indent="-380990">
              <a:buFont typeface="Arial"/>
              <a:buChar char="•"/>
              <a:defRPr sz="2800" b="0" i="0">
                <a:solidFill>
                  <a:srgbClr val="776F67"/>
                </a:solidFill>
                <a:latin typeface="Arial Hebrew"/>
                <a:cs typeface="Arial Hebrew"/>
              </a:defRPr>
            </a:lvl2pPr>
            <a:lvl3pPr marL="1523962" indent="-304792">
              <a:buFont typeface="Arial"/>
              <a:buChar char="•"/>
              <a:defRPr sz="2400" b="0" i="0">
                <a:solidFill>
                  <a:srgbClr val="776F67"/>
                </a:solidFill>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354345" y="4402671"/>
            <a:ext cx="4261863" cy="1451720"/>
          </a:xfrm>
          <a:prstGeom prst="rect">
            <a:avLst/>
          </a:prstGeom>
        </p:spPr>
        <p:txBody>
          <a:bodyPr vert="horz">
            <a:noAutofit/>
          </a:bodyPr>
          <a:lstStyle>
            <a:lvl1pPr algn="l">
              <a:defRPr sz="4000" b="1">
                <a:solidFill>
                  <a:schemeClr val="bg2"/>
                </a:solidFill>
                <a:latin typeface="Arial"/>
                <a:cs typeface="Arial"/>
              </a:defRPr>
            </a:lvl1pPr>
          </a:lstStyle>
          <a:p>
            <a:r>
              <a:rPr lang="en-US" smtClean="0"/>
              <a:t>Click to edit Master title style</a:t>
            </a:r>
            <a:endParaRPr lang="en-US" dirty="0"/>
          </a:p>
        </p:txBody>
      </p:sp>
      <p:sp>
        <p:nvSpPr>
          <p:cNvPr id="14" name="Text Placeholder 12"/>
          <p:cNvSpPr>
            <a:spLocks noGrp="1"/>
          </p:cNvSpPr>
          <p:nvPr>
            <p:ph type="body" sz="quarter" idx="11"/>
          </p:nvPr>
        </p:nvSpPr>
        <p:spPr>
          <a:xfrm>
            <a:off x="354345" y="5942480"/>
            <a:ext cx="4261863" cy="372533"/>
          </a:xfrm>
          <a:prstGeom prst="rect">
            <a:avLst/>
          </a:prstGeom>
        </p:spPr>
        <p:txBody>
          <a:bodyPr vert="horz">
            <a:noAutofit/>
          </a:bodyPr>
          <a:lstStyle>
            <a:lvl1pPr marL="0" indent="0" algn="l">
              <a:buNone/>
              <a:defRPr sz="2400" b="0" i="0">
                <a:solidFill>
                  <a:schemeClr val="tx2"/>
                </a:solidFill>
                <a:latin typeface="Arial Hebrew Light"/>
                <a:cs typeface="Arial Hebrew Light"/>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Tree>
    <p:extLst>
      <p:ext uri="{BB962C8B-B14F-4D97-AF65-F5344CB8AC3E}">
        <p14:creationId xmlns:p14="http://schemas.microsoft.com/office/powerpoint/2010/main" val="1819540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Image with Text">
    <p:spTree>
      <p:nvGrpSpPr>
        <p:cNvPr id="1" name=""/>
        <p:cNvGrpSpPr/>
        <p:nvPr/>
      </p:nvGrpSpPr>
      <p:grpSpPr>
        <a:xfrm>
          <a:off x="0" y="0"/>
          <a:ext cx="0" cy="0"/>
          <a:chOff x="0" y="0"/>
          <a:chExt cx="0" cy="0"/>
        </a:xfrm>
      </p:grpSpPr>
      <p:sp>
        <p:nvSpPr>
          <p:cNvPr id="5" name="Picture Placeholder 2"/>
          <p:cNvSpPr>
            <a:spLocks noGrp="1"/>
          </p:cNvSpPr>
          <p:nvPr>
            <p:ph type="pic" idx="1"/>
          </p:nvPr>
        </p:nvSpPr>
        <p:spPr>
          <a:xfrm>
            <a:off x="1532277" y="1751241"/>
            <a:ext cx="2355867" cy="2153092"/>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7" name="Content Placeholder 5"/>
          <p:cNvSpPr>
            <a:spLocks noGrp="1"/>
          </p:cNvSpPr>
          <p:nvPr>
            <p:ph sz="quarter" idx="4" hasCustomPrompt="1"/>
          </p:nvPr>
        </p:nvSpPr>
        <p:spPr>
          <a:xfrm>
            <a:off x="1532277" y="4075129"/>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dirty="0" smtClean="0"/>
              <a:t>Text</a:t>
            </a:r>
          </a:p>
        </p:txBody>
      </p:sp>
      <p:sp>
        <p:nvSpPr>
          <p:cNvPr id="8" name="Picture Placeholder 2"/>
          <p:cNvSpPr>
            <a:spLocks noGrp="1"/>
          </p:cNvSpPr>
          <p:nvPr>
            <p:ph type="pic" idx="10"/>
          </p:nvPr>
        </p:nvSpPr>
        <p:spPr>
          <a:xfrm>
            <a:off x="4786713" y="1750716"/>
            <a:ext cx="2355867" cy="2153617"/>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9" name="Content Placeholder 5"/>
          <p:cNvSpPr>
            <a:spLocks noGrp="1"/>
          </p:cNvSpPr>
          <p:nvPr>
            <p:ph sz="quarter" idx="11" hasCustomPrompt="1"/>
          </p:nvPr>
        </p:nvSpPr>
        <p:spPr>
          <a:xfrm>
            <a:off x="4786713" y="4074604"/>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dirty="0" smtClean="0"/>
              <a:t>Text</a:t>
            </a:r>
          </a:p>
        </p:txBody>
      </p:sp>
      <p:sp>
        <p:nvSpPr>
          <p:cNvPr id="10" name="Picture Placeholder 2"/>
          <p:cNvSpPr>
            <a:spLocks noGrp="1"/>
          </p:cNvSpPr>
          <p:nvPr>
            <p:ph type="pic" idx="12"/>
          </p:nvPr>
        </p:nvSpPr>
        <p:spPr>
          <a:xfrm>
            <a:off x="8041149" y="1750716"/>
            <a:ext cx="2355867" cy="2150457"/>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11" name="Content Placeholder 5"/>
          <p:cNvSpPr>
            <a:spLocks noGrp="1"/>
          </p:cNvSpPr>
          <p:nvPr>
            <p:ph sz="quarter" idx="13" hasCustomPrompt="1"/>
          </p:nvPr>
        </p:nvSpPr>
        <p:spPr>
          <a:xfrm>
            <a:off x="8041149" y="4102972"/>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dirty="0" smtClean="0"/>
              <a:t>Text</a:t>
            </a:r>
          </a:p>
        </p:txBody>
      </p:sp>
      <p:sp>
        <p:nvSpPr>
          <p:cNvPr id="15" name="Title 1"/>
          <p:cNvSpPr>
            <a:spLocks noGrp="1"/>
          </p:cNvSpPr>
          <p:nvPr>
            <p:ph type="title"/>
          </p:nvPr>
        </p:nvSpPr>
        <p:spPr>
          <a:xfrm>
            <a:off x="354344" y="379126"/>
            <a:ext cx="11335085" cy="777905"/>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16" name="Text Placeholder 12"/>
          <p:cNvSpPr>
            <a:spLocks noGrp="1"/>
          </p:cNvSpPr>
          <p:nvPr>
            <p:ph type="body" sz="quarter" idx="16"/>
          </p:nvPr>
        </p:nvSpPr>
        <p:spPr>
          <a:xfrm>
            <a:off x="428116" y="1280207"/>
            <a:ext cx="6026461"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Tree>
    <p:extLst>
      <p:ext uri="{BB962C8B-B14F-4D97-AF65-F5344CB8AC3E}">
        <p14:creationId xmlns:p14="http://schemas.microsoft.com/office/powerpoint/2010/main" val="299123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LINE TITL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9600" y="2393209"/>
            <a:ext cx="10972800" cy="1956865"/>
          </a:xfrm>
          <a:prstGeom prst="rect">
            <a:avLst/>
          </a:prstGeom>
        </p:spPr>
        <p:txBody>
          <a:bodyPr vert="horz">
            <a:normAutofit/>
          </a:bodyPr>
          <a:lstStyle>
            <a:lvl1pPr>
              <a:defRPr sz="6000" b="1">
                <a:solidFill>
                  <a:schemeClr val="bg2"/>
                </a:solidFill>
                <a:latin typeface="Arial"/>
                <a:cs typeface="Arial"/>
              </a:defRPr>
            </a:lvl1pPr>
          </a:lstStyle>
          <a:p>
            <a:r>
              <a:rPr lang="en-US" dirty="0" smtClean="0"/>
              <a:t>Click to edit Master title style – 2 line agenda topic</a:t>
            </a:r>
            <a:endParaRPr lang="en-US" dirty="0"/>
          </a:p>
        </p:txBody>
      </p:sp>
      <p:sp>
        <p:nvSpPr>
          <p:cNvPr id="5" name="Text Placeholder 12"/>
          <p:cNvSpPr>
            <a:spLocks noGrp="1"/>
          </p:cNvSpPr>
          <p:nvPr>
            <p:ph type="body" sz="quarter" idx="11"/>
          </p:nvPr>
        </p:nvSpPr>
        <p:spPr>
          <a:xfrm>
            <a:off x="3045882" y="2001242"/>
            <a:ext cx="6100233" cy="372533"/>
          </a:xfrm>
          <a:prstGeom prst="rect">
            <a:avLst/>
          </a:prstGeom>
        </p:spPr>
        <p:txBody>
          <a:bodyPr vert="horz">
            <a:normAutofit/>
          </a:bodyPr>
          <a:lstStyle>
            <a:lvl1pPr marL="0" indent="0" algn="ctr">
              <a:buNone/>
              <a:defRPr sz="2400" b="0"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
        <p:nvSpPr>
          <p:cNvPr id="6" name="Text Placeholder 12"/>
          <p:cNvSpPr>
            <a:spLocks noGrp="1"/>
          </p:cNvSpPr>
          <p:nvPr>
            <p:ph type="body" sz="quarter" idx="12"/>
          </p:nvPr>
        </p:nvSpPr>
        <p:spPr>
          <a:xfrm>
            <a:off x="2498892" y="4369507"/>
            <a:ext cx="7194211" cy="751952"/>
          </a:xfrm>
          <a:prstGeom prst="rect">
            <a:avLst/>
          </a:prstGeom>
        </p:spPr>
        <p:txBody>
          <a:bodyPr vert="horz">
            <a:noAutofit/>
          </a:bodyPr>
          <a:lstStyle>
            <a:lvl1pPr marL="0" indent="0" algn="ctr">
              <a:buNone/>
              <a:defRPr sz="3600" b="1" i="0">
                <a:solidFill>
                  <a:schemeClr val="bg2"/>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
        <p:nvSpPr>
          <p:cNvPr id="7" name="Text Placeholder 12"/>
          <p:cNvSpPr>
            <a:spLocks noGrp="1"/>
          </p:cNvSpPr>
          <p:nvPr>
            <p:ph type="body" sz="quarter" idx="13"/>
          </p:nvPr>
        </p:nvSpPr>
        <p:spPr>
          <a:xfrm>
            <a:off x="3045884" y="5140892"/>
            <a:ext cx="6100233" cy="602267"/>
          </a:xfrm>
          <a:prstGeom prst="rect">
            <a:avLst/>
          </a:prstGeom>
        </p:spPr>
        <p:txBody>
          <a:bodyPr vert="horz">
            <a:normAutofit/>
          </a:bodyPr>
          <a:lstStyle>
            <a:lvl1pPr marL="0" indent="0" algn="ctr">
              <a:buNone/>
              <a:defRPr sz="3200" b="1"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Tree>
    <p:extLst>
      <p:ext uri="{BB962C8B-B14F-4D97-AF65-F5344CB8AC3E}">
        <p14:creationId xmlns:p14="http://schemas.microsoft.com/office/powerpoint/2010/main" val="41815290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83619" y="568359"/>
            <a:ext cx="11422063" cy="604315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Tree>
    <p:extLst>
      <p:ext uri="{BB962C8B-B14F-4D97-AF65-F5344CB8AC3E}">
        <p14:creationId xmlns:p14="http://schemas.microsoft.com/office/powerpoint/2010/main" val="368260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Title">
    <p:spTree>
      <p:nvGrpSpPr>
        <p:cNvPr id="1" name=""/>
        <p:cNvGrpSpPr/>
        <p:nvPr/>
      </p:nvGrpSpPr>
      <p:grpSpPr>
        <a:xfrm>
          <a:off x="0" y="0"/>
          <a:ext cx="0" cy="0"/>
          <a:chOff x="0" y="0"/>
          <a:chExt cx="0" cy="0"/>
        </a:xfrm>
      </p:grpSpPr>
      <p:sp>
        <p:nvSpPr>
          <p:cNvPr id="6" name="Title 1"/>
          <p:cNvSpPr>
            <a:spLocks noGrp="1"/>
          </p:cNvSpPr>
          <p:nvPr>
            <p:ph type="title"/>
          </p:nvPr>
        </p:nvSpPr>
        <p:spPr>
          <a:xfrm>
            <a:off x="609600" y="2765743"/>
            <a:ext cx="10972800" cy="1143000"/>
          </a:xfrm>
          <a:prstGeom prst="rect">
            <a:avLst/>
          </a:prstGeom>
        </p:spPr>
        <p:txBody>
          <a:bodyPr vert="horz">
            <a:normAutofit/>
          </a:bodyPr>
          <a:lstStyle>
            <a:lvl1pPr>
              <a:defRPr sz="6000" b="1">
                <a:solidFill>
                  <a:schemeClr val="bg2"/>
                </a:solidFill>
                <a:latin typeface="Arial"/>
                <a:cs typeface="Arial"/>
              </a:defRPr>
            </a:lvl1pPr>
          </a:lstStyle>
          <a:p>
            <a:r>
              <a:rPr lang="en-US" smtClean="0"/>
              <a:t>Click to edit Master title style</a:t>
            </a:r>
            <a:endParaRPr lang="en-US" dirty="0"/>
          </a:p>
        </p:txBody>
      </p:sp>
      <p:sp>
        <p:nvSpPr>
          <p:cNvPr id="9" name="Text Placeholder 12"/>
          <p:cNvSpPr>
            <a:spLocks noGrp="1"/>
          </p:cNvSpPr>
          <p:nvPr>
            <p:ph type="body" sz="quarter" idx="10"/>
          </p:nvPr>
        </p:nvSpPr>
        <p:spPr>
          <a:xfrm>
            <a:off x="3045882" y="2379652"/>
            <a:ext cx="6100233" cy="372533"/>
          </a:xfrm>
          <a:prstGeom prst="rect">
            <a:avLst/>
          </a:prstGeom>
        </p:spPr>
        <p:txBody>
          <a:bodyPr vert="horz">
            <a:normAutofit/>
          </a:bodyPr>
          <a:lstStyle>
            <a:lvl1pPr marL="0" indent="0" algn="ctr">
              <a:buNone/>
              <a:defRPr sz="2400" b="0"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
        <p:nvSpPr>
          <p:cNvPr id="11" name="Text Placeholder 12"/>
          <p:cNvSpPr>
            <a:spLocks noGrp="1"/>
          </p:cNvSpPr>
          <p:nvPr>
            <p:ph type="body" sz="quarter" idx="13"/>
          </p:nvPr>
        </p:nvSpPr>
        <p:spPr>
          <a:xfrm>
            <a:off x="2461663" y="3922301"/>
            <a:ext cx="7268667" cy="745599"/>
          </a:xfrm>
          <a:prstGeom prst="rect">
            <a:avLst/>
          </a:prstGeom>
        </p:spPr>
        <p:txBody>
          <a:bodyPr vert="horz">
            <a:normAutofit/>
          </a:bodyPr>
          <a:lstStyle>
            <a:lvl1pPr marL="0" indent="0" algn="ctr">
              <a:buNone/>
              <a:defRPr sz="3600" b="1" i="0">
                <a:solidFill>
                  <a:schemeClr val="bg2"/>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
        <p:nvSpPr>
          <p:cNvPr id="5" name="Text Placeholder 12"/>
          <p:cNvSpPr>
            <a:spLocks noGrp="1"/>
          </p:cNvSpPr>
          <p:nvPr>
            <p:ph type="body" sz="quarter" idx="14"/>
          </p:nvPr>
        </p:nvSpPr>
        <p:spPr>
          <a:xfrm>
            <a:off x="3045881" y="4681456"/>
            <a:ext cx="6100233" cy="599789"/>
          </a:xfrm>
          <a:prstGeom prst="rect">
            <a:avLst/>
          </a:prstGeom>
        </p:spPr>
        <p:txBody>
          <a:bodyPr vert="horz">
            <a:normAutofit/>
          </a:bodyPr>
          <a:lstStyle>
            <a:lvl1pPr marL="0" indent="0" algn="ctr">
              <a:buNone/>
              <a:defRPr sz="3200" b="1"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Tree>
    <p:extLst>
      <p:ext uri="{BB962C8B-B14F-4D97-AF65-F5344CB8AC3E}">
        <p14:creationId xmlns:p14="http://schemas.microsoft.com/office/powerpoint/2010/main" val="28049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No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3618" y="1695321"/>
            <a:ext cx="11422063" cy="4953319"/>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10" name="Text Placeholder 12"/>
          <p:cNvSpPr>
            <a:spLocks noGrp="1"/>
          </p:cNvSpPr>
          <p:nvPr>
            <p:ph type="body" sz="quarter" idx="10"/>
          </p:nvPr>
        </p:nvSpPr>
        <p:spPr>
          <a:xfrm>
            <a:off x="405920" y="1231558"/>
            <a:ext cx="602781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Tree>
    <p:extLst>
      <p:ext uri="{BB962C8B-B14F-4D97-AF65-F5344CB8AC3E}">
        <p14:creationId xmlns:p14="http://schemas.microsoft.com/office/powerpoint/2010/main" val="36737724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No picture)">
    <p:spTree>
      <p:nvGrpSpPr>
        <p:cNvPr id="1" name=""/>
        <p:cNvGrpSpPr/>
        <p:nvPr/>
      </p:nvGrpSpPr>
      <p:grpSpPr>
        <a:xfrm>
          <a:off x="0" y="0"/>
          <a:ext cx="0" cy="0"/>
          <a:chOff x="0" y="0"/>
          <a:chExt cx="0" cy="0"/>
        </a:xfrm>
      </p:grpSpPr>
      <p:sp>
        <p:nvSpPr>
          <p:cNvPr id="10" name="Text Placeholder 12"/>
          <p:cNvSpPr>
            <a:spLocks noGrp="1"/>
          </p:cNvSpPr>
          <p:nvPr>
            <p:ph type="body" sz="quarter" idx="10"/>
          </p:nvPr>
        </p:nvSpPr>
        <p:spPr>
          <a:xfrm>
            <a:off x="393605" y="1748985"/>
            <a:ext cx="602781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
        <p:nvSpPr>
          <p:cNvPr id="7" name="Text Placeholder 6"/>
          <p:cNvSpPr>
            <a:spLocks noGrp="1"/>
          </p:cNvSpPr>
          <p:nvPr>
            <p:ph type="body" sz="quarter" idx="11" hasCustomPrompt="1"/>
          </p:nvPr>
        </p:nvSpPr>
        <p:spPr>
          <a:xfrm>
            <a:off x="383118" y="327214"/>
            <a:ext cx="11421533" cy="1373717"/>
          </a:xfrm>
          <a:prstGeom prst="rect">
            <a:avLst/>
          </a:prstGeom>
        </p:spPr>
        <p:txBody>
          <a:bodyPr/>
          <a:lstStyle>
            <a:lvl1pPr marL="0" indent="0">
              <a:buNone/>
              <a:defRPr sz="4400" b="1" baseline="0">
                <a:solidFill>
                  <a:schemeClr val="bg2"/>
                </a:solidFill>
              </a:defRPr>
            </a:lvl1pPr>
          </a:lstStyle>
          <a:p>
            <a:pPr lvl="0"/>
            <a:r>
              <a:rPr lang="en-US" dirty="0" smtClean="0"/>
              <a:t>Click to edit Master title style – 2 line slide Header</a:t>
            </a:r>
          </a:p>
        </p:txBody>
      </p:sp>
      <p:sp>
        <p:nvSpPr>
          <p:cNvPr id="5" name="Content Placeholder 2"/>
          <p:cNvSpPr>
            <a:spLocks noGrp="1"/>
          </p:cNvSpPr>
          <p:nvPr>
            <p:ph idx="1"/>
          </p:nvPr>
        </p:nvSpPr>
        <p:spPr>
          <a:xfrm>
            <a:off x="383618" y="2169572"/>
            <a:ext cx="11422063" cy="4479068"/>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224288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No picture)">
    <p:spTree>
      <p:nvGrpSpPr>
        <p:cNvPr id="1" name=""/>
        <p:cNvGrpSpPr/>
        <p:nvPr/>
      </p:nvGrpSpPr>
      <p:grpSpPr>
        <a:xfrm>
          <a:off x="0" y="0"/>
          <a:ext cx="0" cy="0"/>
          <a:chOff x="0" y="0"/>
          <a:chExt cx="0" cy="0"/>
        </a:xfrm>
      </p:grpSpPr>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4" name="Content Placeholder 2"/>
          <p:cNvSpPr>
            <a:spLocks noGrp="1"/>
          </p:cNvSpPr>
          <p:nvPr>
            <p:ph idx="1"/>
          </p:nvPr>
        </p:nvSpPr>
        <p:spPr>
          <a:xfrm>
            <a:off x="383618" y="1237785"/>
            <a:ext cx="11422063" cy="5410855"/>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9496024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No picture)">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383118" y="357695"/>
            <a:ext cx="11421533" cy="1373717"/>
          </a:xfrm>
          <a:prstGeom prst="rect">
            <a:avLst/>
          </a:prstGeom>
        </p:spPr>
        <p:txBody>
          <a:bodyPr/>
          <a:lstStyle>
            <a:lvl1pPr marL="0" indent="0">
              <a:buNone/>
              <a:defRPr sz="4400" b="1" baseline="0">
                <a:solidFill>
                  <a:schemeClr val="bg2"/>
                </a:solidFill>
              </a:defRPr>
            </a:lvl1pPr>
          </a:lstStyle>
          <a:p>
            <a:pPr lvl="0"/>
            <a:r>
              <a:rPr lang="en-US" dirty="0" smtClean="0"/>
              <a:t>Click to edit Master title style – 2 line slide Header</a:t>
            </a:r>
          </a:p>
          <a:p>
            <a:pPr lvl="0"/>
            <a:endParaRPr lang="en-US" dirty="0"/>
          </a:p>
        </p:txBody>
      </p:sp>
      <p:sp>
        <p:nvSpPr>
          <p:cNvPr id="4" name="Content Placeholder 2"/>
          <p:cNvSpPr>
            <a:spLocks noGrp="1"/>
          </p:cNvSpPr>
          <p:nvPr>
            <p:ph idx="1"/>
          </p:nvPr>
        </p:nvSpPr>
        <p:spPr>
          <a:xfrm>
            <a:off x="383618" y="1695321"/>
            <a:ext cx="11422063" cy="4953319"/>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3380816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No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2756" y="1275043"/>
            <a:ext cx="6105307" cy="5232083"/>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4548863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54345" y="1664138"/>
            <a:ext cx="11451337" cy="5083676"/>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6" name="Text Placeholder 12"/>
          <p:cNvSpPr>
            <a:spLocks noGrp="1"/>
          </p:cNvSpPr>
          <p:nvPr>
            <p:ph type="body" sz="quarter" idx="10"/>
          </p:nvPr>
        </p:nvSpPr>
        <p:spPr>
          <a:xfrm>
            <a:off x="432404" y="1226820"/>
            <a:ext cx="601715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Edit Master text styles</a:t>
            </a:r>
          </a:p>
        </p:txBody>
      </p:sp>
    </p:spTree>
    <p:extLst>
      <p:ext uri="{BB962C8B-B14F-4D97-AF65-F5344CB8AC3E}">
        <p14:creationId xmlns:p14="http://schemas.microsoft.com/office/powerpoint/2010/main" val="36826029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BOT_BACK2.jpg"/>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0" y="0"/>
            <a:ext cx="12203597" cy="6864096"/>
          </a:xfrm>
          <a:prstGeom prst="rect">
            <a:avLst/>
          </a:prstGeom>
        </p:spPr>
      </p:pic>
      <p:sp>
        <p:nvSpPr>
          <p:cNvPr id="4" name="Slide Number Placeholder 5"/>
          <p:cNvSpPr>
            <a:spLocks noGrp="1"/>
          </p:cNvSpPr>
          <p:nvPr>
            <p:ph type="sldNum" sz="quarter" idx="4"/>
          </p:nvPr>
        </p:nvSpPr>
        <p:spPr>
          <a:xfrm>
            <a:off x="8176325" y="2"/>
            <a:ext cx="3916505" cy="371172"/>
          </a:xfrm>
          <a:prstGeom prst="rect">
            <a:avLst/>
          </a:prstGeom>
        </p:spPr>
        <p:txBody>
          <a:bodyPr vert="horz" lIns="91440" tIns="45720" rIns="91440" bIns="45720" rtlCol="0" anchor="ctr"/>
          <a:lstStyle>
            <a:lvl1pPr algn="r">
              <a:defRPr sz="1600" b="0" i="0">
                <a:solidFill>
                  <a:schemeClr val="bg1"/>
                </a:solidFill>
                <a:latin typeface="Arial"/>
                <a:cs typeface="Arial"/>
              </a:defRPr>
            </a:lvl1pPr>
          </a:lstStyle>
          <a:p>
            <a:fld id="{0346FD00-478A-9541-917F-B0A6CB3C172F}" type="slidenum">
              <a:rPr lang="en-US" smtClean="0"/>
              <a:pPr/>
              <a:t>‹#›</a:t>
            </a:fld>
            <a:endParaRPr lang="en-US" dirty="0"/>
          </a:p>
        </p:txBody>
      </p:sp>
      <p:pic>
        <p:nvPicPr>
          <p:cNvPr id="5" name="Picture 4" descr="BOT_BACK2.jpg"/>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0" y="0"/>
            <a:ext cx="12203597" cy="6864096"/>
          </a:xfrm>
          <a:prstGeom prst="rect">
            <a:avLst/>
          </a:prstGeom>
        </p:spPr>
      </p:pic>
      <p:sp>
        <p:nvSpPr>
          <p:cNvPr id="6" name="Slide Number Placeholder 5"/>
          <p:cNvSpPr txBox="1">
            <a:spLocks/>
          </p:cNvSpPr>
          <p:nvPr userDrawn="1"/>
        </p:nvSpPr>
        <p:spPr>
          <a:xfrm>
            <a:off x="8176325" y="17615"/>
            <a:ext cx="3916505" cy="371172"/>
          </a:xfrm>
          <a:prstGeom prst="rect">
            <a:avLst/>
          </a:prstGeom>
        </p:spPr>
        <p:txBody>
          <a:bodyPr vert="horz" lIns="121920" tIns="60960" rIns="121920" bIns="60960" rtlCol="0" anchor="ctr"/>
          <a:lstStyle>
            <a:defPPr>
              <a:defRPr lang="en-US"/>
            </a:defPPr>
            <a:lvl1pPr marL="0" algn="r" defTabSz="457200" rtl="0" eaLnBrk="1" latinLnBrk="0" hangingPunct="1">
              <a:defRPr sz="1200" b="0" i="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346FD00-478A-9541-917F-B0A6CB3C172F}" type="slidenum">
              <a:rPr lang="en-US" sz="1600" smtClean="0"/>
              <a:pPr/>
              <a:t>‹#›</a:t>
            </a:fld>
            <a:endParaRPr lang="en-US" sz="1600" dirty="0"/>
          </a:p>
        </p:txBody>
      </p:sp>
    </p:spTree>
    <p:extLst>
      <p:ext uri="{BB962C8B-B14F-4D97-AF65-F5344CB8AC3E}">
        <p14:creationId xmlns:p14="http://schemas.microsoft.com/office/powerpoint/2010/main" val="654583067"/>
      </p:ext>
    </p:extLst>
  </p:cSld>
  <p:clrMap bg1="lt1" tx1="dk1" bg2="lt2" tx2="dk2" accent1="accent1" accent2="accent2" accent3="accent3" accent4="accent4" accent5="accent5" accent6="accent6" hlink="hlink" folHlink="folHlink"/>
  <p:sldLayoutIdLst>
    <p:sldLayoutId id="2147483728" r:id="rId1"/>
    <p:sldLayoutId id="2147483739" r:id="rId2"/>
    <p:sldLayoutId id="2147483729" r:id="rId3"/>
    <p:sldLayoutId id="2147483730" r:id="rId4"/>
    <p:sldLayoutId id="2147483744" r:id="rId5"/>
    <p:sldLayoutId id="2147483741" r:id="rId6"/>
    <p:sldLayoutId id="2147483745" r:id="rId7"/>
    <p:sldLayoutId id="2147483742" r:id="rId8"/>
    <p:sldLayoutId id="2147483731" r:id="rId9"/>
    <p:sldLayoutId id="2147483740" r:id="rId10"/>
    <p:sldLayoutId id="2147483743" r:id="rId11"/>
    <p:sldLayoutId id="2147483732" r:id="rId12"/>
    <p:sldLayoutId id="2147483746" r:id="rId13"/>
    <p:sldLayoutId id="2147483733" r:id="rId14"/>
    <p:sldLayoutId id="2147483734" r:id="rId15"/>
    <p:sldLayoutId id="2147483735" r:id="rId16"/>
    <p:sldLayoutId id="2147483736" r:id="rId17"/>
    <p:sldLayoutId id="2147483737" r:id="rId18"/>
    <p:sldLayoutId id="2147483738" r:id="rId19"/>
    <p:sldLayoutId id="2147483662" r:id="rId20"/>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0.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0.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0.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Open Forums</a:t>
            </a:r>
            <a:endParaRPr lang="en-US" dirty="0"/>
          </a:p>
        </p:txBody>
      </p:sp>
      <p:sp>
        <p:nvSpPr>
          <p:cNvPr id="5" name="Text Placeholder 4"/>
          <p:cNvSpPr>
            <a:spLocks noGrp="1"/>
          </p:cNvSpPr>
          <p:nvPr>
            <p:ph type="body" sz="quarter" idx="14"/>
          </p:nvPr>
        </p:nvSpPr>
        <p:spPr/>
        <p:txBody>
          <a:bodyPr>
            <a:normAutofit/>
          </a:bodyPr>
          <a:lstStyle/>
          <a:p>
            <a:r>
              <a:rPr lang="en-US" dirty="0" smtClean="0"/>
              <a:t>February 2018</a:t>
            </a:r>
            <a:endParaRPr lang="en-US" dirty="0"/>
          </a:p>
        </p:txBody>
      </p:sp>
    </p:spTree>
    <p:extLst>
      <p:ext uri="{BB962C8B-B14F-4D97-AF65-F5344CB8AC3E}">
        <p14:creationId xmlns:p14="http://schemas.microsoft.com/office/powerpoint/2010/main" val="27091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Undergraduate Enrollment</a:t>
            </a:r>
            <a:endParaRPr lang="en-US" dirty="0"/>
          </a:p>
        </p:txBody>
      </p:sp>
      <p:sp>
        <p:nvSpPr>
          <p:cNvPr id="4" name="TextBox 3"/>
          <p:cNvSpPr txBox="1"/>
          <p:nvPr/>
        </p:nvSpPr>
        <p:spPr>
          <a:xfrm>
            <a:off x="354344" y="1624084"/>
            <a:ext cx="11451337" cy="4955203"/>
          </a:xfrm>
          <a:prstGeom prst="rect">
            <a:avLst/>
          </a:prstGeom>
          <a:noFill/>
        </p:spPr>
        <p:txBody>
          <a:bodyPr wrap="square" rtlCol="0">
            <a:spAutoFit/>
          </a:bodyPr>
          <a:lstStyle/>
          <a:p>
            <a:r>
              <a:rPr lang="en-US" sz="2800" dirty="0" smtClean="0"/>
              <a:t>Our Fall 2017 Athens new freshmen enrollments are lower than the previous two Fall semesters enrollments. How much have they declined (Fall 2017 vs. Fall 2015)?</a:t>
            </a:r>
          </a:p>
          <a:p>
            <a:endParaRPr lang="en-US" sz="2800" dirty="0"/>
          </a:p>
          <a:p>
            <a:pPr marL="457200" indent="-457200">
              <a:buFont typeface="+mj-lt"/>
              <a:buAutoNum type="alphaLcParenR"/>
            </a:pPr>
            <a:r>
              <a:rPr lang="en-US" sz="2800" dirty="0" smtClean="0"/>
              <a:t>120 (student headcount)</a:t>
            </a:r>
          </a:p>
          <a:p>
            <a:pPr marL="457200" indent="-457200">
              <a:buFont typeface="+mj-lt"/>
              <a:buAutoNum type="alphaLcParenR"/>
            </a:pPr>
            <a:r>
              <a:rPr lang="en-US" sz="2800" dirty="0" smtClean="0"/>
              <a:t>221</a:t>
            </a:r>
          </a:p>
          <a:p>
            <a:pPr marL="457200" indent="-457200">
              <a:buFont typeface="+mj-lt"/>
              <a:buAutoNum type="alphaLcParenR"/>
            </a:pPr>
            <a:r>
              <a:rPr lang="en-US" sz="2800" dirty="0" smtClean="0"/>
              <a:t>378</a:t>
            </a:r>
          </a:p>
          <a:p>
            <a:pPr marL="457200" indent="-457200">
              <a:buFont typeface="+mj-lt"/>
              <a:buAutoNum type="alphaLcParenR"/>
            </a:pPr>
            <a:r>
              <a:rPr lang="en-US" sz="2800" dirty="0" smtClean="0"/>
              <a:t>410</a:t>
            </a:r>
          </a:p>
          <a:p>
            <a:pPr marL="457200" indent="-457200">
              <a:buFont typeface="+mj-lt"/>
              <a:buAutoNum type="alphaLcParenR"/>
            </a:pPr>
            <a:r>
              <a:rPr lang="en-US" sz="2800" dirty="0" smtClean="0"/>
              <a:t>505</a:t>
            </a:r>
          </a:p>
          <a:p>
            <a:pPr marL="457200" indent="-457200">
              <a:buFont typeface="+mj-lt"/>
              <a:buAutoNum type="alphaLcParenR"/>
            </a:pPr>
            <a:endParaRPr lang="en-US" sz="3200" dirty="0"/>
          </a:p>
          <a:p>
            <a:r>
              <a:rPr lang="en-US" sz="3200" dirty="0" smtClean="0"/>
              <a:t>Answer: c) 378</a:t>
            </a:r>
          </a:p>
        </p:txBody>
      </p:sp>
      <p:pic>
        <p:nvPicPr>
          <p:cNvPr id="6" name="Picture 5"/>
          <p:cNvPicPr>
            <a:picLocks noChangeAspect="1"/>
          </p:cNvPicPr>
          <p:nvPr/>
        </p:nvPicPr>
        <p:blipFill>
          <a:blip r:embed="rId2"/>
          <a:stretch>
            <a:fillRect/>
          </a:stretch>
        </p:blipFill>
        <p:spPr>
          <a:xfrm>
            <a:off x="6025781" y="3103418"/>
            <a:ext cx="5351484" cy="3197441"/>
          </a:xfrm>
          <a:prstGeom prst="rect">
            <a:avLst/>
          </a:prstGeom>
        </p:spPr>
      </p:pic>
    </p:spTree>
    <p:extLst>
      <p:ext uri="{BB962C8B-B14F-4D97-AF65-F5344CB8AC3E}">
        <p14:creationId xmlns:p14="http://schemas.microsoft.com/office/powerpoint/2010/main" val="1645805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Annual Tuition Increases</a:t>
            </a:r>
            <a:endParaRPr lang="en-US" dirty="0"/>
          </a:p>
        </p:txBody>
      </p:sp>
      <p:sp>
        <p:nvSpPr>
          <p:cNvPr id="6" name="TextBox 5"/>
          <p:cNvSpPr txBox="1"/>
          <p:nvPr/>
        </p:nvSpPr>
        <p:spPr>
          <a:xfrm>
            <a:off x="5199796" y="6407640"/>
            <a:ext cx="6992204" cy="369332"/>
          </a:xfrm>
          <a:prstGeom prst="rect">
            <a:avLst/>
          </a:prstGeom>
          <a:noFill/>
        </p:spPr>
        <p:txBody>
          <a:bodyPr wrap="square" rtlCol="0">
            <a:spAutoFit/>
          </a:bodyPr>
          <a:lstStyle/>
          <a:p>
            <a:r>
              <a:rPr lang="en-US" sz="1800" dirty="0" smtClean="0"/>
              <a:t>National Average data: College Board, Annual Survey of Colleges</a:t>
            </a:r>
          </a:p>
        </p:txBody>
      </p:sp>
      <p:graphicFrame>
        <p:nvGraphicFramePr>
          <p:cNvPr id="2" name="Object 1"/>
          <p:cNvGraphicFramePr>
            <a:graphicFrameLocks noChangeAspect="1"/>
          </p:cNvGraphicFramePr>
          <p:nvPr>
            <p:extLst/>
          </p:nvPr>
        </p:nvGraphicFramePr>
        <p:xfrm>
          <a:off x="572800" y="1468726"/>
          <a:ext cx="11204017" cy="4938914"/>
        </p:xfrm>
        <a:graphic>
          <a:graphicData uri="http://schemas.openxmlformats.org/presentationml/2006/ole">
            <mc:AlternateContent xmlns:mc="http://schemas.openxmlformats.org/markup-compatibility/2006">
              <mc:Choice xmlns:v="urn:schemas-microsoft-com:vml" Requires="v">
                <p:oleObj spid="_x0000_s1069" name="Worksheet" r:id="rId3" imgW="7000757" imgH="3085915" progId="Excel.Sheet.12">
                  <p:embed/>
                </p:oleObj>
              </mc:Choice>
              <mc:Fallback>
                <p:oleObj name="Worksheet" r:id="rId3" imgW="7000757" imgH="3085915" progId="Excel.Sheet.12">
                  <p:embed/>
                  <p:pic>
                    <p:nvPicPr>
                      <p:cNvPr id="2" name="Object 1"/>
                      <p:cNvPicPr/>
                      <p:nvPr/>
                    </p:nvPicPr>
                    <p:blipFill>
                      <a:blip r:embed="rId4"/>
                      <a:stretch>
                        <a:fillRect/>
                      </a:stretch>
                    </p:blipFill>
                    <p:spPr>
                      <a:xfrm>
                        <a:off x="572800" y="1468726"/>
                        <a:ext cx="11204017" cy="4938914"/>
                      </a:xfrm>
                      <a:prstGeom prst="rect">
                        <a:avLst/>
                      </a:prstGeom>
                    </p:spPr>
                  </p:pic>
                </p:oleObj>
              </mc:Fallback>
            </mc:AlternateContent>
          </a:graphicData>
        </a:graphic>
      </p:graphicFrame>
    </p:spTree>
    <p:extLst>
      <p:ext uri="{BB962C8B-B14F-4D97-AF65-F5344CB8AC3E}">
        <p14:creationId xmlns:p14="http://schemas.microsoft.com/office/powerpoint/2010/main" val="2616319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Regional Campus Enrollments</a:t>
            </a:r>
            <a:endParaRPr lang="en-US" dirty="0"/>
          </a:p>
        </p:txBody>
      </p:sp>
      <p:sp>
        <p:nvSpPr>
          <p:cNvPr id="4" name="TextBox 3"/>
          <p:cNvSpPr txBox="1"/>
          <p:nvPr/>
        </p:nvSpPr>
        <p:spPr>
          <a:xfrm>
            <a:off x="354344" y="1637731"/>
            <a:ext cx="11246253" cy="4278094"/>
          </a:xfrm>
          <a:prstGeom prst="rect">
            <a:avLst/>
          </a:prstGeom>
          <a:noFill/>
        </p:spPr>
        <p:txBody>
          <a:bodyPr wrap="square" rtlCol="0">
            <a:spAutoFit/>
          </a:bodyPr>
          <a:lstStyle/>
          <a:p>
            <a:r>
              <a:rPr lang="en-US" sz="3400" dirty="0" smtClean="0"/>
              <a:t>How many years in a row has Fall credit hour production declined at the Regional Campuses?</a:t>
            </a:r>
          </a:p>
          <a:p>
            <a:endParaRPr lang="en-US" sz="3400" dirty="0"/>
          </a:p>
          <a:p>
            <a:pPr marL="457200" indent="-457200">
              <a:buFont typeface="+mj-lt"/>
              <a:buAutoNum type="alphaLcParenR"/>
            </a:pPr>
            <a:r>
              <a:rPr lang="en-US" sz="3400" dirty="0" smtClean="0"/>
              <a:t>4</a:t>
            </a:r>
          </a:p>
          <a:p>
            <a:pPr marL="457200" indent="-457200">
              <a:buFont typeface="+mj-lt"/>
              <a:buAutoNum type="alphaLcParenR"/>
            </a:pPr>
            <a:r>
              <a:rPr lang="en-US" sz="3400" dirty="0" smtClean="0"/>
              <a:t>5</a:t>
            </a:r>
          </a:p>
          <a:p>
            <a:pPr marL="457200" indent="-457200">
              <a:buFont typeface="+mj-lt"/>
              <a:buAutoNum type="alphaLcParenR"/>
            </a:pPr>
            <a:r>
              <a:rPr lang="en-US" sz="3400" dirty="0" smtClean="0"/>
              <a:t>6</a:t>
            </a:r>
          </a:p>
          <a:p>
            <a:pPr marL="457200" indent="-457200">
              <a:buFont typeface="+mj-lt"/>
              <a:buAutoNum type="alphaLcParenR"/>
            </a:pPr>
            <a:r>
              <a:rPr lang="en-US" sz="3400" dirty="0"/>
              <a:t>7</a:t>
            </a:r>
            <a:endParaRPr lang="en-US" sz="3400" dirty="0" smtClean="0"/>
          </a:p>
          <a:p>
            <a:pPr marL="457200" indent="-457200">
              <a:buAutoNum type="alphaLcParenR"/>
            </a:pPr>
            <a:r>
              <a:rPr lang="en-US" sz="3400" dirty="0" smtClean="0"/>
              <a:t>8</a:t>
            </a:r>
          </a:p>
        </p:txBody>
      </p:sp>
    </p:spTree>
    <p:extLst>
      <p:ext uri="{BB962C8B-B14F-4D97-AF65-F5344CB8AC3E}">
        <p14:creationId xmlns:p14="http://schemas.microsoft.com/office/powerpoint/2010/main" val="3964092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Regional Campus Enrollments</a:t>
            </a:r>
            <a:endParaRPr lang="en-US" dirty="0"/>
          </a:p>
        </p:txBody>
      </p:sp>
      <p:sp>
        <p:nvSpPr>
          <p:cNvPr id="4" name="TextBox 3"/>
          <p:cNvSpPr txBox="1"/>
          <p:nvPr/>
        </p:nvSpPr>
        <p:spPr>
          <a:xfrm>
            <a:off x="354344" y="1637731"/>
            <a:ext cx="11246253" cy="5324535"/>
          </a:xfrm>
          <a:prstGeom prst="rect">
            <a:avLst/>
          </a:prstGeom>
          <a:noFill/>
        </p:spPr>
        <p:txBody>
          <a:bodyPr wrap="square" rtlCol="0">
            <a:spAutoFit/>
          </a:bodyPr>
          <a:lstStyle/>
          <a:p>
            <a:r>
              <a:rPr lang="en-US" sz="3400" dirty="0" smtClean="0"/>
              <a:t>How many years in a row has Fall credit hour production declined at the Regional Campuses?</a:t>
            </a:r>
          </a:p>
          <a:p>
            <a:endParaRPr lang="en-US" sz="3400" dirty="0"/>
          </a:p>
          <a:p>
            <a:pPr marL="457200" indent="-457200">
              <a:buFont typeface="+mj-lt"/>
              <a:buAutoNum type="alphaLcParenR"/>
            </a:pPr>
            <a:r>
              <a:rPr lang="en-US" sz="3400" dirty="0" smtClean="0"/>
              <a:t>4</a:t>
            </a:r>
          </a:p>
          <a:p>
            <a:pPr marL="457200" indent="-457200">
              <a:buFont typeface="+mj-lt"/>
              <a:buAutoNum type="alphaLcParenR"/>
            </a:pPr>
            <a:r>
              <a:rPr lang="en-US" sz="3400" dirty="0" smtClean="0"/>
              <a:t>5</a:t>
            </a:r>
          </a:p>
          <a:p>
            <a:pPr marL="457200" indent="-457200">
              <a:buFont typeface="+mj-lt"/>
              <a:buAutoNum type="alphaLcParenR"/>
            </a:pPr>
            <a:r>
              <a:rPr lang="en-US" sz="3400" dirty="0" smtClean="0"/>
              <a:t>6</a:t>
            </a:r>
          </a:p>
          <a:p>
            <a:pPr marL="457200" indent="-457200">
              <a:buFont typeface="+mj-lt"/>
              <a:buAutoNum type="alphaLcParenR"/>
            </a:pPr>
            <a:r>
              <a:rPr lang="en-US" sz="3400" dirty="0"/>
              <a:t>7</a:t>
            </a:r>
            <a:endParaRPr lang="en-US" sz="3400" dirty="0" smtClean="0"/>
          </a:p>
          <a:p>
            <a:pPr marL="457200" indent="-457200">
              <a:buAutoNum type="alphaLcParenR"/>
            </a:pPr>
            <a:r>
              <a:rPr lang="en-US" sz="3400" dirty="0" smtClean="0"/>
              <a:t>8</a:t>
            </a:r>
          </a:p>
          <a:p>
            <a:pPr marL="457200" indent="-457200">
              <a:buAutoNum type="alphaLcParenR"/>
            </a:pPr>
            <a:endParaRPr lang="en-US" sz="3400" dirty="0"/>
          </a:p>
          <a:p>
            <a:r>
              <a:rPr lang="en-US" sz="3400" dirty="0" smtClean="0"/>
              <a:t>Answer: e) 8</a:t>
            </a:r>
          </a:p>
        </p:txBody>
      </p:sp>
      <p:pic>
        <p:nvPicPr>
          <p:cNvPr id="5" name="Picture 4"/>
          <p:cNvPicPr>
            <a:picLocks noChangeAspect="1"/>
          </p:cNvPicPr>
          <p:nvPr/>
        </p:nvPicPr>
        <p:blipFill>
          <a:blip r:embed="rId2"/>
          <a:stretch>
            <a:fillRect/>
          </a:stretch>
        </p:blipFill>
        <p:spPr>
          <a:xfrm>
            <a:off x="6404293" y="3117474"/>
            <a:ext cx="5526077" cy="3253751"/>
          </a:xfrm>
          <a:prstGeom prst="rect">
            <a:avLst/>
          </a:prstGeom>
        </p:spPr>
      </p:pic>
    </p:spTree>
    <p:extLst>
      <p:ext uri="{BB962C8B-B14F-4D97-AF65-F5344CB8AC3E}">
        <p14:creationId xmlns:p14="http://schemas.microsoft.com/office/powerpoint/2010/main" val="2273525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smtClean="0"/>
              <a:t>Enrollment – FY00 vs FY17</a:t>
            </a:r>
            <a:endParaRPr lang="en-US" sz="4800" dirty="0"/>
          </a:p>
        </p:txBody>
      </p:sp>
      <p:graphicFrame>
        <p:nvGraphicFramePr>
          <p:cNvPr id="4" name="Object 3"/>
          <p:cNvGraphicFramePr>
            <a:graphicFrameLocks noChangeAspect="1"/>
          </p:cNvGraphicFramePr>
          <p:nvPr>
            <p:extLst/>
          </p:nvPr>
        </p:nvGraphicFramePr>
        <p:xfrm>
          <a:off x="593725" y="1488813"/>
          <a:ext cx="7446304" cy="5223137"/>
        </p:xfrm>
        <a:graphic>
          <a:graphicData uri="http://schemas.openxmlformats.org/presentationml/2006/ole">
            <mc:AlternateContent xmlns:mc="http://schemas.openxmlformats.org/markup-compatibility/2006">
              <mc:Choice xmlns:v="urn:schemas-microsoft-com:vml" Requires="v">
                <p:oleObj spid="_x0000_s2093" name="Worksheet" r:id="rId3" imgW="3828954" imgH="2686178" progId="Excel.Sheet.12">
                  <p:embed/>
                </p:oleObj>
              </mc:Choice>
              <mc:Fallback>
                <p:oleObj name="Worksheet" r:id="rId3" imgW="3828954" imgH="2686178" progId="Excel.Sheet.12">
                  <p:embed/>
                  <p:pic>
                    <p:nvPicPr>
                      <p:cNvPr id="4" name="Object 3"/>
                      <p:cNvPicPr/>
                      <p:nvPr/>
                    </p:nvPicPr>
                    <p:blipFill>
                      <a:blip r:embed="rId4"/>
                      <a:stretch>
                        <a:fillRect/>
                      </a:stretch>
                    </p:blipFill>
                    <p:spPr>
                      <a:xfrm>
                        <a:off x="593725" y="1488813"/>
                        <a:ext cx="7446304" cy="5223137"/>
                      </a:xfrm>
                      <a:prstGeom prst="rect">
                        <a:avLst/>
                      </a:prstGeom>
                    </p:spPr>
                  </p:pic>
                </p:oleObj>
              </mc:Fallback>
            </mc:AlternateContent>
          </a:graphicData>
        </a:graphic>
      </p:graphicFrame>
      <p:cxnSp>
        <p:nvCxnSpPr>
          <p:cNvPr id="18" name="Straight Arrow Connector 17"/>
          <p:cNvCxnSpPr/>
          <p:nvPr/>
        </p:nvCxnSpPr>
        <p:spPr>
          <a:xfrm flipV="1">
            <a:off x="6875760" y="2048535"/>
            <a:ext cx="1186571" cy="105811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8040029" y="1817701"/>
            <a:ext cx="5063319" cy="461665"/>
          </a:xfrm>
          <a:prstGeom prst="rect">
            <a:avLst/>
          </a:prstGeom>
          <a:noFill/>
        </p:spPr>
        <p:txBody>
          <a:bodyPr wrap="square" rtlCol="0">
            <a:spAutoFit/>
          </a:bodyPr>
          <a:lstStyle/>
          <a:p>
            <a:r>
              <a:rPr lang="en-US" dirty="0" smtClean="0"/>
              <a:t>Growth in UG-eLearning</a:t>
            </a:r>
            <a:endParaRPr lang="en-US" dirty="0"/>
          </a:p>
        </p:txBody>
      </p:sp>
      <p:cxnSp>
        <p:nvCxnSpPr>
          <p:cNvPr id="22" name="Straight Arrow Connector 21"/>
          <p:cNvCxnSpPr/>
          <p:nvPr/>
        </p:nvCxnSpPr>
        <p:spPr>
          <a:xfrm flipV="1">
            <a:off x="6990347" y="3237391"/>
            <a:ext cx="1246159" cy="78115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8236506" y="2957477"/>
            <a:ext cx="3394998" cy="461665"/>
          </a:xfrm>
          <a:prstGeom prst="rect">
            <a:avLst/>
          </a:prstGeom>
          <a:noFill/>
        </p:spPr>
        <p:txBody>
          <a:bodyPr wrap="square" rtlCol="0">
            <a:spAutoFit/>
          </a:bodyPr>
          <a:lstStyle/>
          <a:p>
            <a:r>
              <a:rPr lang="en-US" dirty="0" smtClean="0"/>
              <a:t>Growth </a:t>
            </a:r>
            <a:r>
              <a:rPr lang="en-US" smtClean="0"/>
              <a:t>in Grad/Medical</a:t>
            </a:r>
            <a:endParaRPr lang="en-US" dirty="0"/>
          </a:p>
        </p:txBody>
      </p:sp>
      <p:cxnSp>
        <p:nvCxnSpPr>
          <p:cNvPr id="25" name="Straight Arrow Connector 24"/>
          <p:cNvCxnSpPr/>
          <p:nvPr/>
        </p:nvCxnSpPr>
        <p:spPr>
          <a:xfrm flipV="1">
            <a:off x="6574462" y="4471639"/>
            <a:ext cx="1662044" cy="32986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385317" y="4174908"/>
            <a:ext cx="3097376" cy="461665"/>
          </a:xfrm>
          <a:prstGeom prst="rect">
            <a:avLst/>
          </a:prstGeom>
          <a:noFill/>
        </p:spPr>
        <p:txBody>
          <a:bodyPr wrap="square" rtlCol="0">
            <a:spAutoFit/>
          </a:bodyPr>
          <a:lstStyle/>
          <a:p>
            <a:r>
              <a:rPr lang="en-US" dirty="0" smtClean="0"/>
              <a:t>Growth in UG-Athens</a:t>
            </a:r>
            <a:endParaRPr lang="en-US" dirty="0"/>
          </a:p>
        </p:txBody>
      </p:sp>
      <p:sp>
        <p:nvSpPr>
          <p:cNvPr id="12" name="TextBox 11"/>
          <p:cNvSpPr txBox="1"/>
          <p:nvPr/>
        </p:nvSpPr>
        <p:spPr>
          <a:xfrm>
            <a:off x="8363415" y="5965902"/>
            <a:ext cx="3052439" cy="461665"/>
          </a:xfrm>
          <a:prstGeom prst="rect">
            <a:avLst/>
          </a:prstGeom>
          <a:noFill/>
        </p:spPr>
        <p:txBody>
          <a:bodyPr wrap="none" rtlCol="0">
            <a:spAutoFit/>
          </a:bodyPr>
          <a:lstStyle/>
          <a:p>
            <a:r>
              <a:rPr lang="en-US" i="1" u="sng" dirty="0" smtClean="0">
                <a:solidFill>
                  <a:schemeClr val="tx2"/>
                </a:solidFill>
              </a:rPr>
              <a:t>~40% Growth overall</a:t>
            </a:r>
            <a:endParaRPr lang="en-US" i="1" u="sng" dirty="0">
              <a:solidFill>
                <a:schemeClr val="tx2"/>
              </a:solidFill>
            </a:endParaRPr>
          </a:p>
        </p:txBody>
      </p:sp>
    </p:spTree>
    <p:extLst>
      <p:ext uri="{BB962C8B-B14F-4D97-AF65-F5344CB8AC3E}">
        <p14:creationId xmlns:p14="http://schemas.microsoft.com/office/powerpoint/2010/main" val="1263745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4877" y="335421"/>
            <a:ext cx="11451337" cy="772544"/>
          </a:xfrm>
        </p:spPr>
        <p:txBody>
          <a:bodyPr/>
          <a:lstStyle/>
          <a:p>
            <a:r>
              <a:rPr lang="en-US" sz="4800" dirty="0" smtClean="0"/>
              <a:t>Institutional Revenues – FY00 vs FY18</a:t>
            </a:r>
            <a:endParaRPr lang="en-US" sz="4800" dirty="0"/>
          </a:p>
        </p:txBody>
      </p:sp>
      <p:graphicFrame>
        <p:nvGraphicFramePr>
          <p:cNvPr id="2" name="Object 1"/>
          <p:cNvGraphicFramePr>
            <a:graphicFrameLocks noChangeAspect="1"/>
          </p:cNvGraphicFramePr>
          <p:nvPr>
            <p:extLst/>
          </p:nvPr>
        </p:nvGraphicFramePr>
        <p:xfrm>
          <a:off x="794448" y="2493078"/>
          <a:ext cx="7351804" cy="4324311"/>
        </p:xfrm>
        <a:graphic>
          <a:graphicData uri="http://schemas.openxmlformats.org/presentationml/2006/ole">
            <mc:AlternateContent xmlns:mc="http://schemas.openxmlformats.org/markup-compatibility/2006">
              <mc:Choice xmlns:v="urn:schemas-microsoft-com:vml" Requires="v">
                <p:oleObj spid="_x0000_s3117" name="Worksheet" r:id="rId3" imgW="3895805" imgH="2762079" progId="Excel.Sheet.12">
                  <p:embed/>
                </p:oleObj>
              </mc:Choice>
              <mc:Fallback>
                <p:oleObj name="Worksheet" r:id="rId3" imgW="3895805" imgH="2762079" progId="Excel.Sheet.12">
                  <p:embed/>
                  <p:pic>
                    <p:nvPicPr>
                      <p:cNvPr id="2" name="Object 1"/>
                      <p:cNvPicPr/>
                      <p:nvPr/>
                    </p:nvPicPr>
                    <p:blipFill>
                      <a:blip r:embed="rId4"/>
                      <a:stretch>
                        <a:fillRect/>
                      </a:stretch>
                    </p:blipFill>
                    <p:spPr>
                      <a:xfrm>
                        <a:off x="794448" y="2493078"/>
                        <a:ext cx="7351804" cy="4324311"/>
                      </a:xfrm>
                      <a:prstGeom prst="rect">
                        <a:avLst/>
                      </a:prstGeom>
                    </p:spPr>
                  </p:pic>
                </p:oleObj>
              </mc:Fallback>
            </mc:AlternateContent>
          </a:graphicData>
        </a:graphic>
      </p:graphicFrame>
      <p:cxnSp>
        <p:nvCxnSpPr>
          <p:cNvPr id="7" name="Straight Arrow Connector 6"/>
          <p:cNvCxnSpPr/>
          <p:nvPr/>
        </p:nvCxnSpPr>
        <p:spPr>
          <a:xfrm flipV="1">
            <a:off x="7054296" y="4751778"/>
            <a:ext cx="1851103" cy="21669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endCxn id="11" idx="1"/>
          </p:cNvCxnSpPr>
          <p:nvPr/>
        </p:nvCxnSpPr>
        <p:spPr>
          <a:xfrm flipV="1">
            <a:off x="7019279" y="4101074"/>
            <a:ext cx="2172543" cy="34209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9191822" y="3870241"/>
            <a:ext cx="2635220" cy="461665"/>
          </a:xfrm>
          <a:prstGeom prst="rect">
            <a:avLst/>
          </a:prstGeom>
          <a:noFill/>
        </p:spPr>
        <p:txBody>
          <a:bodyPr wrap="square" rtlCol="0">
            <a:spAutoFit/>
          </a:bodyPr>
          <a:lstStyle/>
          <a:p>
            <a:r>
              <a:rPr lang="en-US" dirty="0" smtClean="0"/>
              <a:t>Growth in Tuition</a:t>
            </a:r>
            <a:endParaRPr lang="en-US" dirty="0"/>
          </a:p>
        </p:txBody>
      </p:sp>
      <p:cxnSp>
        <p:nvCxnSpPr>
          <p:cNvPr id="13" name="Straight Arrow Connector 12"/>
          <p:cNvCxnSpPr>
            <a:endCxn id="14" idx="1"/>
          </p:cNvCxnSpPr>
          <p:nvPr/>
        </p:nvCxnSpPr>
        <p:spPr>
          <a:xfrm flipV="1">
            <a:off x="7019279" y="5288185"/>
            <a:ext cx="1200534" cy="5760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8219813" y="5057352"/>
            <a:ext cx="3998794" cy="461665"/>
          </a:xfrm>
          <a:prstGeom prst="rect">
            <a:avLst/>
          </a:prstGeom>
          <a:noFill/>
        </p:spPr>
        <p:txBody>
          <a:bodyPr wrap="square" rtlCol="0">
            <a:spAutoFit/>
          </a:bodyPr>
          <a:lstStyle/>
          <a:p>
            <a:r>
              <a:rPr lang="en-US" dirty="0" smtClean="0"/>
              <a:t>Growth in Gifts/Endowment</a:t>
            </a:r>
            <a:endParaRPr lang="en-US" dirty="0"/>
          </a:p>
        </p:txBody>
      </p:sp>
      <p:sp>
        <p:nvSpPr>
          <p:cNvPr id="29" name="TextBox 28"/>
          <p:cNvSpPr txBox="1"/>
          <p:nvPr/>
        </p:nvSpPr>
        <p:spPr>
          <a:xfrm>
            <a:off x="8905399" y="4479331"/>
            <a:ext cx="3313208" cy="461665"/>
          </a:xfrm>
          <a:prstGeom prst="rect">
            <a:avLst/>
          </a:prstGeom>
          <a:noFill/>
        </p:spPr>
        <p:txBody>
          <a:bodyPr wrap="square" rtlCol="0">
            <a:spAutoFit/>
          </a:bodyPr>
          <a:lstStyle/>
          <a:p>
            <a:r>
              <a:rPr lang="en-US" dirty="0" smtClean="0"/>
              <a:t>Growth in Room/Board</a:t>
            </a:r>
            <a:endParaRPr lang="en-US" dirty="0"/>
          </a:p>
        </p:txBody>
      </p:sp>
      <p:sp>
        <p:nvSpPr>
          <p:cNvPr id="43" name="TextBox 42"/>
          <p:cNvSpPr txBox="1"/>
          <p:nvPr/>
        </p:nvSpPr>
        <p:spPr>
          <a:xfrm>
            <a:off x="5124375" y="1566912"/>
            <a:ext cx="6604693" cy="461665"/>
          </a:xfrm>
          <a:prstGeom prst="rect">
            <a:avLst/>
          </a:prstGeom>
          <a:noFill/>
        </p:spPr>
        <p:txBody>
          <a:bodyPr wrap="none" rtlCol="0">
            <a:spAutoFit/>
          </a:bodyPr>
          <a:lstStyle/>
          <a:p>
            <a:r>
              <a:rPr lang="en-US" u="sng" dirty="0" smtClean="0">
                <a:solidFill>
                  <a:schemeClr val="tx2"/>
                </a:solidFill>
              </a:rPr>
              <a:t>Little growth in SSI despite enrollment increase</a:t>
            </a:r>
            <a:endParaRPr lang="en-US" u="sng" dirty="0">
              <a:solidFill>
                <a:schemeClr val="tx2"/>
              </a:solidFill>
            </a:endParaRPr>
          </a:p>
        </p:txBody>
      </p:sp>
      <p:cxnSp>
        <p:nvCxnSpPr>
          <p:cNvPr id="44" name="Straight Arrow Connector 43"/>
          <p:cNvCxnSpPr/>
          <p:nvPr/>
        </p:nvCxnSpPr>
        <p:spPr>
          <a:xfrm flipV="1">
            <a:off x="6902582" y="2029522"/>
            <a:ext cx="434920" cy="16622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5319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Institutional Revenues</a:t>
            </a:r>
          </a:p>
          <a:p>
            <a:r>
              <a:rPr lang="en-US" dirty="0" smtClean="0"/>
              <a:t>Challenges/Constraints</a:t>
            </a:r>
            <a:endParaRPr lang="en-US" dirty="0"/>
          </a:p>
        </p:txBody>
      </p:sp>
      <p:graphicFrame>
        <p:nvGraphicFramePr>
          <p:cNvPr id="4" name="Content Placeholder 3"/>
          <p:cNvGraphicFramePr>
            <a:graphicFrameLocks noGrp="1"/>
          </p:cNvGraphicFramePr>
          <p:nvPr>
            <p:ph idx="1"/>
            <p:extLst/>
          </p:nvPr>
        </p:nvGraphicFramePr>
        <p:xfrm>
          <a:off x="384175" y="1895302"/>
          <a:ext cx="11422063" cy="4753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982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3617" y="380280"/>
            <a:ext cx="11422063" cy="1161137"/>
          </a:xfrm>
        </p:spPr>
        <p:txBody>
          <a:bodyPr/>
          <a:lstStyle/>
          <a:p>
            <a:r>
              <a:rPr lang="en-US" sz="4000" dirty="0" smtClean="0"/>
              <a:t>Salaries and Wages</a:t>
            </a:r>
            <a:br>
              <a:rPr lang="en-US" sz="4000" dirty="0" smtClean="0"/>
            </a:br>
            <a:r>
              <a:rPr lang="en-US" sz="4000" dirty="0" smtClean="0"/>
              <a:t>Factors influencing Budget Planning</a:t>
            </a:r>
            <a:endParaRPr lang="en-US" sz="4000" dirty="0"/>
          </a:p>
        </p:txBody>
      </p:sp>
      <p:graphicFrame>
        <p:nvGraphicFramePr>
          <p:cNvPr id="4" name="Content Placeholder 3"/>
          <p:cNvGraphicFramePr>
            <a:graphicFrameLocks noGrp="1"/>
          </p:cNvGraphicFramePr>
          <p:nvPr>
            <p:ph idx="1"/>
            <p:extLst/>
          </p:nvPr>
        </p:nvGraphicFramePr>
        <p:xfrm>
          <a:off x="384177" y="1695449"/>
          <a:ext cx="11202234" cy="47053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528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3617" y="380280"/>
            <a:ext cx="11422063" cy="1161137"/>
          </a:xfrm>
        </p:spPr>
        <p:txBody>
          <a:bodyPr/>
          <a:lstStyle/>
          <a:p>
            <a:r>
              <a:rPr lang="en-US" sz="4000" dirty="0" smtClean="0"/>
              <a:t>Benefits</a:t>
            </a:r>
            <a:br>
              <a:rPr lang="en-US" sz="4000" dirty="0" smtClean="0"/>
            </a:br>
            <a:r>
              <a:rPr lang="en-US" sz="4000" dirty="0"/>
              <a:t>Factors influencing Budget Planning</a:t>
            </a:r>
          </a:p>
        </p:txBody>
      </p:sp>
      <p:graphicFrame>
        <p:nvGraphicFramePr>
          <p:cNvPr id="4" name="Content Placeholder 3"/>
          <p:cNvGraphicFramePr>
            <a:graphicFrameLocks noGrp="1"/>
          </p:cNvGraphicFramePr>
          <p:nvPr>
            <p:ph idx="1"/>
            <p:extLst/>
          </p:nvPr>
        </p:nvGraphicFramePr>
        <p:xfrm>
          <a:off x="384175" y="1695450"/>
          <a:ext cx="11422063"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9702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3617" y="380280"/>
            <a:ext cx="11422063" cy="1161137"/>
          </a:xfrm>
        </p:spPr>
        <p:txBody>
          <a:bodyPr/>
          <a:lstStyle/>
          <a:p>
            <a:r>
              <a:rPr lang="en-US" sz="4000" dirty="0" smtClean="0"/>
              <a:t>Capital Plan/ Internal Loans</a:t>
            </a:r>
            <a:br>
              <a:rPr lang="en-US" sz="4000" dirty="0" smtClean="0"/>
            </a:br>
            <a:r>
              <a:rPr lang="en-US" sz="4000" dirty="0" smtClean="0"/>
              <a:t>Factors influencing Budget Planning</a:t>
            </a:r>
            <a:endParaRPr lang="en-US" sz="4000" dirty="0"/>
          </a:p>
        </p:txBody>
      </p:sp>
      <p:graphicFrame>
        <p:nvGraphicFramePr>
          <p:cNvPr id="4" name="Content Placeholder 3"/>
          <p:cNvGraphicFramePr>
            <a:graphicFrameLocks noGrp="1"/>
          </p:cNvGraphicFramePr>
          <p:nvPr>
            <p:ph idx="1"/>
            <p:extLst/>
          </p:nvPr>
        </p:nvGraphicFramePr>
        <p:xfrm>
          <a:off x="384175" y="1695450"/>
          <a:ext cx="11422063"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9995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84175" y="1695450"/>
          <a:ext cx="11422063"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sz="4800" dirty="0"/>
              <a:t>Institutional </a:t>
            </a:r>
            <a:r>
              <a:rPr lang="en-US" sz="4800" dirty="0" smtClean="0"/>
              <a:t>Revenues</a:t>
            </a:r>
            <a:endParaRPr lang="en-US" sz="4800" dirty="0"/>
          </a:p>
        </p:txBody>
      </p:sp>
    </p:spTree>
    <p:extLst>
      <p:ext uri="{BB962C8B-B14F-4D97-AF65-F5344CB8AC3E}">
        <p14:creationId xmlns:p14="http://schemas.microsoft.com/office/powerpoint/2010/main" val="17730605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618" y="1695321"/>
            <a:ext cx="11422063" cy="5162679"/>
          </a:xfrm>
        </p:spPr>
        <p:txBody>
          <a:bodyPr>
            <a:normAutofit/>
          </a:bodyPr>
          <a:lstStyle/>
          <a:p>
            <a:pPr marL="0" indent="0">
              <a:buNone/>
            </a:pPr>
            <a:r>
              <a:rPr lang="en-US" sz="2800" dirty="0" smtClean="0"/>
              <a:t>In FY12, what % of our Board-approved operating budget was dedicated to supporting our capital plan?</a:t>
            </a:r>
            <a:endParaRPr lang="en-US" sz="2800" dirty="0"/>
          </a:p>
          <a:p>
            <a:pPr marL="0" indent="0">
              <a:buNone/>
            </a:pPr>
            <a:endParaRPr lang="en-US" sz="2800" dirty="0"/>
          </a:p>
          <a:p>
            <a:pPr marL="457200" indent="-457200">
              <a:buFont typeface="+mj-lt"/>
              <a:buAutoNum type="alphaLcParenR"/>
            </a:pPr>
            <a:r>
              <a:rPr lang="en-US" sz="2800" dirty="0" smtClean="0"/>
              <a:t>3%</a:t>
            </a:r>
            <a:endParaRPr lang="en-US" sz="2800" dirty="0"/>
          </a:p>
          <a:p>
            <a:pPr marL="457200" indent="-457200">
              <a:buFont typeface="+mj-lt"/>
              <a:buAutoNum type="alphaLcParenR"/>
            </a:pPr>
            <a:r>
              <a:rPr lang="en-US" sz="2800" dirty="0" smtClean="0"/>
              <a:t>4%</a:t>
            </a:r>
          </a:p>
          <a:p>
            <a:pPr marL="457200" indent="-457200">
              <a:buFont typeface="+mj-lt"/>
              <a:buAutoNum type="alphaLcParenR"/>
            </a:pPr>
            <a:r>
              <a:rPr lang="en-US" sz="2800" dirty="0" smtClean="0"/>
              <a:t>5%</a:t>
            </a:r>
            <a:endParaRPr lang="en-US" sz="2800" dirty="0"/>
          </a:p>
          <a:p>
            <a:pPr marL="457200" indent="-457200">
              <a:buFont typeface="+mj-lt"/>
              <a:buAutoNum type="alphaLcParenR"/>
            </a:pPr>
            <a:r>
              <a:rPr lang="en-US" sz="2800" dirty="0" smtClean="0"/>
              <a:t>6%</a:t>
            </a:r>
            <a:endParaRPr lang="en-US" sz="2800" dirty="0"/>
          </a:p>
          <a:p>
            <a:pPr marL="457200" indent="-457200">
              <a:buFont typeface="+mj-lt"/>
              <a:buAutoNum type="alphaLcParenR"/>
            </a:pPr>
            <a:r>
              <a:rPr lang="en-US" sz="2800" dirty="0" smtClean="0"/>
              <a:t>7%</a:t>
            </a:r>
          </a:p>
          <a:p>
            <a:pPr marL="0" indent="0">
              <a:buNone/>
            </a:pPr>
            <a:endParaRPr lang="en-US" sz="3200" dirty="0"/>
          </a:p>
          <a:p>
            <a:endParaRPr lang="en-US" dirty="0"/>
          </a:p>
          <a:p>
            <a:pPr marL="0" indent="0">
              <a:buNone/>
            </a:pPr>
            <a:endParaRPr lang="en-US" dirty="0"/>
          </a:p>
        </p:txBody>
      </p:sp>
      <p:sp>
        <p:nvSpPr>
          <p:cNvPr id="3" name="Title 2"/>
          <p:cNvSpPr>
            <a:spLocks noGrp="1"/>
          </p:cNvSpPr>
          <p:nvPr>
            <p:ph type="title"/>
          </p:nvPr>
        </p:nvSpPr>
        <p:spPr/>
        <p:txBody>
          <a:bodyPr/>
          <a:lstStyle/>
          <a:p>
            <a:r>
              <a:rPr lang="en-US" sz="4800" dirty="0" smtClean="0"/>
              <a:t>Capital Plan – FY12 Operating Impact</a:t>
            </a:r>
            <a:endParaRPr lang="en-US" sz="4800" dirty="0"/>
          </a:p>
        </p:txBody>
      </p:sp>
    </p:spTree>
    <p:extLst>
      <p:ext uri="{BB962C8B-B14F-4D97-AF65-F5344CB8AC3E}">
        <p14:creationId xmlns:p14="http://schemas.microsoft.com/office/powerpoint/2010/main" val="491438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618" y="1695321"/>
            <a:ext cx="11422063" cy="5162679"/>
          </a:xfrm>
        </p:spPr>
        <p:txBody>
          <a:bodyPr>
            <a:normAutofit/>
          </a:bodyPr>
          <a:lstStyle/>
          <a:p>
            <a:pPr marL="0" indent="0">
              <a:buNone/>
            </a:pPr>
            <a:r>
              <a:rPr lang="en-US" sz="2800" dirty="0" smtClean="0"/>
              <a:t>In FY12, what % of our Board-approved operating budget was dedicated to supporting our capital plan?</a:t>
            </a:r>
            <a:endParaRPr lang="en-US" sz="2800" dirty="0"/>
          </a:p>
          <a:p>
            <a:pPr marL="0" indent="0">
              <a:buNone/>
            </a:pPr>
            <a:endParaRPr lang="en-US" sz="2800" dirty="0"/>
          </a:p>
          <a:p>
            <a:pPr marL="457200" indent="-457200">
              <a:buFont typeface="+mj-lt"/>
              <a:buAutoNum type="alphaLcParenR"/>
            </a:pPr>
            <a:r>
              <a:rPr lang="en-US" sz="2800" dirty="0" smtClean="0"/>
              <a:t>3%</a:t>
            </a:r>
            <a:endParaRPr lang="en-US" sz="2800" dirty="0"/>
          </a:p>
          <a:p>
            <a:pPr marL="457200" indent="-457200">
              <a:buFont typeface="+mj-lt"/>
              <a:buAutoNum type="alphaLcParenR"/>
            </a:pPr>
            <a:r>
              <a:rPr lang="en-US" sz="2800" dirty="0" smtClean="0"/>
              <a:t>4%</a:t>
            </a:r>
          </a:p>
          <a:p>
            <a:pPr marL="457200" indent="-457200">
              <a:buFont typeface="+mj-lt"/>
              <a:buAutoNum type="alphaLcParenR"/>
            </a:pPr>
            <a:r>
              <a:rPr lang="en-US" sz="2800" dirty="0" smtClean="0"/>
              <a:t>5%</a:t>
            </a:r>
            <a:endParaRPr lang="en-US" sz="2800" dirty="0"/>
          </a:p>
          <a:p>
            <a:pPr marL="457200" indent="-457200">
              <a:buFont typeface="+mj-lt"/>
              <a:buAutoNum type="alphaLcParenR"/>
            </a:pPr>
            <a:r>
              <a:rPr lang="en-US" sz="2800" dirty="0" smtClean="0"/>
              <a:t>6%</a:t>
            </a:r>
            <a:endParaRPr lang="en-US" sz="2800" dirty="0"/>
          </a:p>
          <a:p>
            <a:pPr marL="457200" indent="-457200">
              <a:buFont typeface="+mj-lt"/>
              <a:buAutoNum type="alphaLcParenR"/>
            </a:pPr>
            <a:r>
              <a:rPr lang="en-US" sz="2800" dirty="0" smtClean="0"/>
              <a:t>7%</a:t>
            </a:r>
          </a:p>
          <a:p>
            <a:pPr marL="0" indent="0">
              <a:buNone/>
            </a:pPr>
            <a:endParaRPr lang="en-US" sz="3000" dirty="0"/>
          </a:p>
          <a:p>
            <a:pPr marL="0" indent="0">
              <a:buNone/>
            </a:pPr>
            <a:r>
              <a:rPr lang="en-US" sz="3200" dirty="0" smtClean="0"/>
              <a:t>Answer: a) 3%</a:t>
            </a:r>
            <a:endParaRPr lang="en-US" sz="3200" dirty="0"/>
          </a:p>
          <a:p>
            <a:endParaRPr lang="en-US" dirty="0"/>
          </a:p>
          <a:p>
            <a:pPr marL="0" indent="0">
              <a:buNone/>
            </a:pPr>
            <a:endParaRPr lang="en-US" dirty="0"/>
          </a:p>
        </p:txBody>
      </p:sp>
      <p:sp>
        <p:nvSpPr>
          <p:cNvPr id="3" name="Title 2"/>
          <p:cNvSpPr>
            <a:spLocks noGrp="1"/>
          </p:cNvSpPr>
          <p:nvPr>
            <p:ph type="title"/>
          </p:nvPr>
        </p:nvSpPr>
        <p:spPr/>
        <p:txBody>
          <a:bodyPr/>
          <a:lstStyle/>
          <a:p>
            <a:r>
              <a:rPr lang="en-US" sz="4800" dirty="0" smtClean="0"/>
              <a:t>Capital Plan – FY12 Operating Impact</a:t>
            </a:r>
            <a:endParaRPr lang="en-US" sz="4800" dirty="0"/>
          </a:p>
        </p:txBody>
      </p:sp>
    </p:spTree>
    <p:extLst>
      <p:ext uri="{BB962C8B-B14F-4D97-AF65-F5344CB8AC3E}">
        <p14:creationId xmlns:p14="http://schemas.microsoft.com/office/powerpoint/2010/main" val="12230167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800" dirty="0" smtClean="0"/>
              <a:t>Today, what % of our Board-approved operating budget is dedicated to supporting our capital plan?</a:t>
            </a:r>
            <a:endParaRPr lang="en-US" sz="2800" dirty="0"/>
          </a:p>
          <a:p>
            <a:endParaRPr lang="en-US" sz="2800" dirty="0"/>
          </a:p>
          <a:p>
            <a:pPr marL="457200" indent="-457200">
              <a:buFont typeface="+mj-lt"/>
              <a:buAutoNum type="alphaLcParenR"/>
            </a:pPr>
            <a:r>
              <a:rPr lang="en-US" sz="2800" dirty="0" smtClean="0"/>
              <a:t>5%</a:t>
            </a:r>
            <a:endParaRPr lang="en-US" sz="2800" dirty="0"/>
          </a:p>
          <a:p>
            <a:pPr marL="457200" indent="-457200">
              <a:buFont typeface="+mj-lt"/>
              <a:buAutoNum type="alphaLcParenR"/>
            </a:pPr>
            <a:r>
              <a:rPr lang="en-US" sz="2800" dirty="0" smtClean="0"/>
              <a:t>6%</a:t>
            </a:r>
          </a:p>
          <a:p>
            <a:pPr marL="457200" indent="-457200">
              <a:buFont typeface="+mj-lt"/>
              <a:buAutoNum type="alphaLcParenR"/>
            </a:pPr>
            <a:r>
              <a:rPr lang="en-US" sz="2800" dirty="0" smtClean="0"/>
              <a:t>7%</a:t>
            </a:r>
            <a:endParaRPr lang="en-US" sz="2800" dirty="0"/>
          </a:p>
          <a:p>
            <a:pPr marL="457200" indent="-457200">
              <a:buFont typeface="+mj-lt"/>
              <a:buAutoNum type="alphaLcParenR"/>
            </a:pPr>
            <a:r>
              <a:rPr lang="en-US" sz="2800" dirty="0" smtClean="0"/>
              <a:t>8%</a:t>
            </a:r>
            <a:endParaRPr lang="en-US" sz="2800" dirty="0"/>
          </a:p>
          <a:p>
            <a:pPr marL="457200" indent="-457200">
              <a:buFont typeface="+mj-lt"/>
              <a:buAutoNum type="alphaLcParenR"/>
            </a:pPr>
            <a:r>
              <a:rPr lang="en-US" sz="2800" dirty="0" smtClean="0"/>
              <a:t>9%</a:t>
            </a:r>
          </a:p>
        </p:txBody>
      </p:sp>
      <p:sp>
        <p:nvSpPr>
          <p:cNvPr id="3" name="Title 2"/>
          <p:cNvSpPr>
            <a:spLocks noGrp="1"/>
          </p:cNvSpPr>
          <p:nvPr>
            <p:ph type="title"/>
          </p:nvPr>
        </p:nvSpPr>
        <p:spPr/>
        <p:txBody>
          <a:bodyPr/>
          <a:lstStyle/>
          <a:p>
            <a:r>
              <a:rPr lang="en-US" sz="4800" dirty="0" smtClean="0"/>
              <a:t>Capital Plan – FY18 Operating Impact</a:t>
            </a:r>
            <a:endParaRPr lang="en-US" sz="4800" dirty="0"/>
          </a:p>
        </p:txBody>
      </p:sp>
    </p:spTree>
    <p:extLst>
      <p:ext uri="{BB962C8B-B14F-4D97-AF65-F5344CB8AC3E}">
        <p14:creationId xmlns:p14="http://schemas.microsoft.com/office/powerpoint/2010/main" val="19995559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800" dirty="0" smtClean="0"/>
              <a:t>Today, what % of our Board-approved operating budget is dedicated to supporting our capital plan?</a:t>
            </a:r>
            <a:endParaRPr lang="en-US" sz="2800" dirty="0"/>
          </a:p>
          <a:p>
            <a:endParaRPr lang="en-US" sz="2800" dirty="0"/>
          </a:p>
          <a:p>
            <a:pPr marL="457200" indent="-457200">
              <a:buFont typeface="+mj-lt"/>
              <a:buAutoNum type="alphaLcParenR"/>
            </a:pPr>
            <a:r>
              <a:rPr lang="en-US" sz="2800" dirty="0" smtClean="0"/>
              <a:t>5%</a:t>
            </a:r>
            <a:endParaRPr lang="en-US" sz="2800" dirty="0"/>
          </a:p>
          <a:p>
            <a:pPr marL="457200" indent="-457200">
              <a:buFont typeface="+mj-lt"/>
              <a:buAutoNum type="alphaLcParenR"/>
            </a:pPr>
            <a:r>
              <a:rPr lang="en-US" sz="2800" dirty="0" smtClean="0"/>
              <a:t>6%</a:t>
            </a:r>
          </a:p>
          <a:p>
            <a:pPr marL="457200" indent="-457200">
              <a:buFont typeface="+mj-lt"/>
              <a:buAutoNum type="alphaLcParenR"/>
            </a:pPr>
            <a:r>
              <a:rPr lang="en-US" sz="2800" dirty="0" smtClean="0"/>
              <a:t>7%</a:t>
            </a:r>
            <a:endParaRPr lang="en-US" sz="2800" dirty="0"/>
          </a:p>
          <a:p>
            <a:pPr marL="457200" indent="-457200">
              <a:buFont typeface="+mj-lt"/>
              <a:buAutoNum type="alphaLcParenR"/>
            </a:pPr>
            <a:r>
              <a:rPr lang="en-US" sz="2800" dirty="0" smtClean="0"/>
              <a:t>8%</a:t>
            </a:r>
            <a:endParaRPr lang="en-US" sz="2800" dirty="0"/>
          </a:p>
          <a:p>
            <a:pPr marL="457200" indent="-457200">
              <a:buFont typeface="+mj-lt"/>
              <a:buAutoNum type="alphaLcParenR"/>
            </a:pPr>
            <a:r>
              <a:rPr lang="en-US" sz="2800" dirty="0" smtClean="0"/>
              <a:t>9%</a:t>
            </a:r>
          </a:p>
          <a:p>
            <a:pPr marL="457200" indent="-457200">
              <a:buFont typeface="+mj-lt"/>
              <a:buAutoNum type="alphaLcParenR"/>
            </a:pPr>
            <a:endParaRPr lang="en-US" sz="2800" dirty="0"/>
          </a:p>
          <a:p>
            <a:pPr marL="0" indent="0">
              <a:buNone/>
            </a:pPr>
            <a:r>
              <a:rPr lang="en-US" sz="2800" dirty="0" smtClean="0"/>
              <a:t>Answer: c) 7%</a:t>
            </a:r>
            <a:endParaRPr lang="en-US" sz="2800" dirty="0"/>
          </a:p>
        </p:txBody>
      </p:sp>
      <p:sp>
        <p:nvSpPr>
          <p:cNvPr id="3" name="Title 2"/>
          <p:cNvSpPr>
            <a:spLocks noGrp="1"/>
          </p:cNvSpPr>
          <p:nvPr>
            <p:ph type="title"/>
          </p:nvPr>
        </p:nvSpPr>
        <p:spPr/>
        <p:txBody>
          <a:bodyPr/>
          <a:lstStyle/>
          <a:p>
            <a:r>
              <a:rPr lang="en-US" sz="4800" dirty="0" smtClean="0"/>
              <a:t>Capital Plan – FY18 Operating Impact</a:t>
            </a:r>
            <a:endParaRPr lang="en-US" sz="4800" dirty="0"/>
          </a:p>
        </p:txBody>
      </p:sp>
      <p:pic>
        <p:nvPicPr>
          <p:cNvPr id="4" name="Picture 3"/>
          <p:cNvPicPr>
            <a:picLocks noChangeAspect="1"/>
          </p:cNvPicPr>
          <p:nvPr/>
        </p:nvPicPr>
        <p:blipFill>
          <a:blip r:embed="rId2"/>
          <a:stretch>
            <a:fillRect/>
          </a:stretch>
        </p:blipFill>
        <p:spPr>
          <a:xfrm>
            <a:off x="2673865" y="3172691"/>
            <a:ext cx="4725408" cy="2823369"/>
          </a:xfrm>
          <a:prstGeom prst="rect">
            <a:avLst/>
          </a:prstGeom>
        </p:spPr>
      </p:pic>
      <p:sp>
        <p:nvSpPr>
          <p:cNvPr id="5" name="TextBox 4"/>
          <p:cNvSpPr txBox="1"/>
          <p:nvPr/>
        </p:nvSpPr>
        <p:spPr>
          <a:xfrm>
            <a:off x="7785592" y="2353661"/>
            <a:ext cx="4406408" cy="3693319"/>
          </a:xfrm>
          <a:prstGeom prst="rect">
            <a:avLst/>
          </a:prstGeom>
          <a:noFill/>
        </p:spPr>
        <p:txBody>
          <a:bodyPr wrap="square" rtlCol="0">
            <a:spAutoFit/>
          </a:bodyPr>
          <a:lstStyle/>
          <a:p>
            <a:r>
              <a:rPr lang="en-US" sz="1800" dirty="0" smtClean="0"/>
              <a:t>Example Capital Projects</a:t>
            </a:r>
          </a:p>
          <a:p>
            <a:pPr marL="342900" indent="-342900">
              <a:buFont typeface="Arial" panose="020B0604020202020204" pitchFamily="34" charset="0"/>
              <a:buChar char="•"/>
            </a:pPr>
            <a:r>
              <a:rPr lang="en-US" sz="1800" dirty="0" smtClean="0"/>
              <a:t>Academic Renovations</a:t>
            </a:r>
          </a:p>
          <a:p>
            <a:pPr marL="952485" lvl="1" indent="-342900">
              <a:buFont typeface="Arial" panose="020B0604020202020204" pitchFamily="34" charset="0"/>
              <a:buChar char="•"/>
            </a:pPr>
            <a:r>
              <a:rPr lang="en-US" sz="1800" dirty="0" smtClean="0"/>
              <a:t>Clippinger</a:t>
            </a:r>
          </a:p>
          <a:p>
            <a:pPr marL="952485" lvl="1" indent="-342900">
              <a:buFont typeface="Arial" panose="020B0604020202020204" pitchFamily="34" charset="0"/>
              <a:buChar char="•"/>
            </a:pPr>
            <a:r>
              <a:rPr lang="en-US" sz="1800" dirty="0" smtClean="0"/>
              <a:t>McCracken</a:t>
            </a:r>
          </a:p>
          <a:p>
            <a:pPr marL="952485" lvl="1" indent="-342900">
              <a:buFont typeface="Arial" panose="020B0604020202020204" pitchFamily="34" charset="0"/>
              <a:buChar char="•"/>
            </a:pPr>
            <a:r>
              <a:rPr lang="en-US" sz="1800" dirty="0" smtClean="0"/>
              <a:t>Schoonover</a:t>
            </a:r>
          </a:p>
          <a:p>
            <a:pPr marL="952485" lvl="1" indent="-342900">
              <a:buFont typeface="Arial" panose="020B0604020202020204" pitchFamily="34" charset="0"/>
              <a:buChar char="•"/>
            </a:pPr>
            <a:r>
              <a:rPr lang="en-US" sz="1800" dirty="0" smtClean="0"/>
              <a:t>Ellis</a:t>
            </a:r>
          </a:p>
          <a:p>
            <a:pPr marL="952485" lvl="1" indent="-342900">
              <a:buFont typeface="Arial" panose="020B0604020202020204" pitchFamily="34" charset="0"/>
              <a:buChar char="•"/>
            </a:pPr>
            <a:r>
              <a:rPr lang="en-US" sz="1800" dirty="0" smtClean="0"/>
              <a:t>Tupper</a:t>
            </a:r>
          </a:p>
          <a:p>
            <a:pPr marL="342900" indent="-342900">
              <a:buFont typeface="Arial" panose="020B0604020202020204" pitchFamily="34" charset="0"/>
              <a:buChar char="•"/>
            </a:pPr>
            <a:r>
              <a:rPr lang="en-US" sz="1800" dirty="0" smtClean="0"/>
              <a:t>Building Systems/Infrastructure</a:t>
            </a:r>
          </a:p>
          <a:p>
            <a:pPr marL="952485" lvl="1" indent="-342900">
              <a:buFont typeface="Arial" panose="020B0604020202020204" pitchFamily="34" charset="0"/>
              <a:buChar char="•"/>
            </a:pPr>
            <a:r>
              <a:rPr lang="en-US" sz="1800" dirty="0" smtClean="0"/>
              <a:t>Roofs</a:t>
            </a:r>
          </a:p>
          <a:p>
            <a:pPr marL="952485" lvl="1" indent="-342900">
              <a:buFont typeface="Arial" panose="020B0604020202020204" pitchFamily="34" charset="0"/>
              <a:buChar char="•"/>
            </a:pPr>
            <a:r>
              <a:rPr lang="en-US" sz="1800" dirty="0" smtClean="0"/>
              <a:t>Utility Systems</a:t>
            </a:r>
          </a:p>
          <a:p>
            <a:pPr marL="952485" lvl="1" indent="-342900">
              <a:buFont typeface="Arial" panose="020B0604020202020204" pitchFamily="34" charset="0"/>
              <a:buChar char="•"/>
            </a:pPr>
            <a:r>
              <a:rPr lang="en-US" sz="1800" dirty="0" smtClean="0"/>
              <a:t>Building Envelope</a:t>
            </a:r>
          </a:p>
          <a:p>
            <a:pPr marL="342900" indent="-342900">
              <a:buFont typeface="Arial" panose="020B0604020202020204" pitchFamily="34" charset="0"/>
              <a:buChar char="•"/>
            </a:pPr>
            <a:r>
              <a:rPr lang="en-US" sz="1800" dirty="0"/>
              <a:t>Housing Development Plan – Phase 1</a:t>
            </a:r>
          </a:p>
          <a:p>
            <a:pPr marL="342900" indent="-342900">
              <a:buFont typeface="Arial" panose="020B0604020202020204" pitchFamily="34" charset="0"/>
              <a:buChar char="•"/>
            </a:pPr>
            <a:r>
              <a:rPr lang="en-US" sz="1800" dirty="0" smtClean="0"/>
              <a:t>HCOM Campus Development</a:t>
            </a:r>
          </a:p>
        </p:txBody>
      </p:sp>
    </p:spTree>
    <p:extLst>
      <p:ext uri="{BB962C8B-B14F-4D97-AF65-F5344CB8AC3E}">
        <p14:creationId xmlns:p14="http://schemas.microsoft.com/office/powerpoint/2010/main" val="1299368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dirty="0" smtClean="0"/>
              <a:t>How much would it cost to address today’s deferred maintenance need (as measured in our Capital Improvement Plan &amp; Utility Master Plan)</a:t>
            </a:r>
            <a:endParaRPr lang="en-US" sz="2800" dirty="0"/>
          </a:p>
          <a:p>
            <a:endParaRPr lang="en-US" sz="2800" dirty="0"/>
          </a:p>
          <a:p>
            <a:pPr marL="457200" indent="-457200">
              <a:buFont typeface="+mj-lt"/>
              <a:buAutoNum type="alphaLcParenR"/>
            </a:pPr>
            <a:r>
              <a:rPr lang="en-US" sz="2800" dirty="0" smtClean="0"/>
              <a:t>$250M</a:t>
            </a:r>
            <a:endParaRPr lang="en-US" sz="2800" dirty="0"/>
          </a:p>
          <a:p>
            <a:pPr marL="457200" indent="-457200">
              <a:buFont typeface="+mj-lt"/>
              <a:buAutoNum type="alphaLcParenR"/>
            </a:pPr>
            <a:r>
              <a:rPr lang="en-US" sz="2800" dirty="0" smtClean="0"/>
              <a:t>$350M</a:t>
            </a:r>
          </a:p>
          <a:p>
            <a:pPr marL="457200" indent="-457200">
              <a:buFont typeface="+mj-lt"/>
              <a:buAutoNum type="alphaLcParenR"/>
            </a:pPr>
            <a:r>
              <a:rPr lang="en-US" sz="2800" dirty="0" smtClean="0"/>
              <a:t>$450M</a:t>
            </a:r>
          </a:p>
          <a:p>
            <a:pPr marL="457200" indent="-457200">
              <a:buFont typeface="+mj-lt"/>
              <a:buAutoNum type="alphaLcParenR"/>
            </a:pPr>
            <a:r>
              <a:rPr lang="en-US" sz="2800" dirty="0" smtClean="0"/>
              <a:t>$550M</a:t>
            </a:r>
            <a:endParaRPr lang="en-US" sz="2800" dirty="0"/>
          </a:p>
          <a:p>
            <a:pPr marL="457200" indent="-457200">
              <a:buFont typeface="+mj-lt"/>
              <a:buAutoNum type="alphaLcParenR"/>
            </a:pPr>
            <a:r>
              <a:rPr lang="en-US" sz="2800" dirty="0" smtClean="0"/>
              <a:t>$650M</a:t>
            </a:r>
          </a:p>
          <a:p>
            <a:pPr marL="0" indent="0">
              <a:buNone/>
            </a:pPr>
            <a:endParaRPr lang="en-US" sz="2800" dirty="0" smtClean="0"/>
          </a:p>
          <a:p>
            <a:pPr marL="457200" indent="-457200">
              <a:buFont typeface="+mj-lt"/>
              <a:buAutoNum type="alphaLcParenR"/>
            </a:pPr>
            <a:endParaRPr lang="en-US" dirty="0"/>
          </a:p>
          <a:p>
            <a:pPr marL="457200" indent="-457200">
              <a:buFont typeface="+mj-lt"/>
              <a:buAutoNum type="alphaLcParenR"/>
            </a:pPr>
            <a:endParaRPr lang="en-US" dirty="0"/>
          </a:p>
        </p:txBody>
      </p:sp>
      <p:sp>
        <p:nvSpPr>
          <p:cNvPr id="3" name="Title 2"/>
          <p:cNvSpPr>
            <a:spLocks noGrp="1"/>
          </p:cNvSpPr>
          <p:nvPr>
            <p:ph type="title"/>
          </p:nvPr>
        </p:nvSpPr>
        <p:spPr/>
        <p:txBody>
          <a:bodyPr/>
          <a:lstStyle/>
          <a:p>
            <a:r>
              <a:rPr lang="en-US" sz="4800" dirty="0" smtClean="0"/>
              <a:t>Capital Plan – Deferred Maintenance</a:t>
            </a:r>
            <a:endParaRPr lang="en-US" sz="4800" dirty="0"/>
          </a:p>
        </p:txBody>
      </p:sp>
    </p:spTree>
    <p:extLst>
      <p:ext uri="{BB962C8B-B14F-4D97-AF65-F5344CB8AC3E}">
        <p14:creationId xmlns:p14="http://schemas.microsoft.com/office/powerpoint/2010/main" val="208949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800" dirty="0" smtClean="0"/>
              <a:t>How much would it cost to address today’s deferred maintenance need (as measured in our Capital Improvement Plan &amp; Utility Master Plan)</a:t>
            </a:r>
            <a:endParaRPr lang="en-US" sz="2800" dirty="0"/>
          </a:p>
          <a:p>
            <a:endParaRPr lang="en-US" sz="2800" dirty="0"/>
          </a:p>
          <a:p>
            <a:pPr marL="457200" indent="-457200">
              <a:buFont typeface="+mj-lt"/>
              <a:buAutoNum type="alphaLcParenR"/>
            </a:pPr>
            <a:r>
              <a:rPr lang="en-US" sz="2800" dirty="0" smtClean="0"/>
              <a:t>$250M</a:t>
            </a:r>
            <a:endParaRPr lang="en-US" sz="2800" dirty="0"/>
          </a:p>
          <a:p>
            <a:pPr marL="457200" indent="-457200">
              <a:buFont typeface="+mj-lt"/>
              <a:buAutoNum type="alphaLcParenR"/>
            </a:pPr>
            <a:r>
              <a:rPr lang="en-US" sz="2800" dirty="0" smtClean="0"/>
              <a:t>$350M</a:t>
            </a:r>
          </a:p>
          <a:p>
            <a:pPr marL="457200" indent="-457200">
              <a:buFont typeface="+mj-lt"/>
              <a:buAutoNum type="alphaLcParenR"/>
            </a:pPr>
            <a:r>
              <a:rPr lang="en-US" sz="2800" dirty="0" smtClean="0"/>
              <a:t>$450M</a:t>
            </a:r>
          </a:p>
          <a:p>
            <a:pPr marL="457200" indent="-457200">
              <a:buFont typeface="+mj-lt"/>
              <a:buAutoNum type="alphaLcParenR"/>
            </a:pPr>
            <a:r>
              <a:rPr lang="en-US" sz="2800" dirty="0" smtClean="0"/>
              <a:t>$550M</a:t>
            </a:r>
            <a:endParaRPr lang="en-US" sz="2800" dirty="0"/>
          </a:p>
          <a:p>
            <a:pPr marL="457200" indent="-457200">
              <a:buFont typeface="+mj-lt"/>
              <a:buAutoNum type="alphaLcParenR"/>
            </a:pPr>
            <a:r>
              <a:rPr lang="en-US" sz="2800" dirty="0" smtClean="0"/>
              <a:t>$650M</a:t>
            </a:r>
          </a:p>
          <a:p>
            <a:pPr marL="457200" indent="-457200">
              <a:buFont typeface="+mj-lt"/>
              <a:buAutoNum type="alphaLcParenR"/>
            </a:pPr>
            <a:endParaRPr lang="en-US" sz="2800" dirty="0"/>
          </a:p>
          <a:p>
            <a:pPr marL="0" indent="0">
              <a:buNone/>
            </a:pPr>
            <a:r>
              <a:rPr lang="en-US" sz="2800" dirty="0" smtClean="0"/>
              <a:t>Answer: d) $550M</a:t>
            </a:r>
            <a:endParaRPr lang="en-US" sz="2800" dirty="0"/>
          </a:p>
          <a:p>
            <a:pPr marL="457200" indent="-457200">
              <a:buFont typeface="+mj-lt"/>
              <a:buAutoNum type="alphaLcParenR"/>
            </a:pPr>
            <a:endParaRPr lang="en-US" sz="2800" dirty="0" smtClean="0"/>
          </a:p>
          <a:p>
            <a:pPr marL="457200" indent="-457200">
              <a:buFont typeface="+mj-lt"/>
              <a:buAutoNum type="alphaLcParenR"/>
            </a:pPr>
            <a:endParaRPr lang="en-US" dirty="0"/>
          </a:p>
          <a:p>
            <a:pPr marL="457200" indent="-457200">
              <a:buFont typeface="+mj-lt"/>
              <a:buAutoNum type="alphaLcParenR"/>
            </a:pPr>
            <a:endParaRPr lang="en-US" dirty="0"/>
          </a:p>
        </p:txBody>
      </p:sp>
      <p:sp>
        <p:nvSpPr>
          <p:cNvPr id="3" name="Title 2"/>
          <p:cNvSpPr>
            <a:spLocks noGrp="1"/>
          </p:cNvSpPr>
          <p:nvPr>
            <p:ph type="title"/>
          </p:nvPr>
        </p:nvSpPr>
        <p:spPr/>
        <p:txBody>
          <a:bodyPr/>
          <a:lstStyle/>
          <a:p>
            <a:r>
              <a:rPr lang="en-US" sz="4800" dirty="0" smtClean="0"/>
              <a:t>Capital Plan – Deferred Maintenance</a:t>
            </a:r>
            <a:endParaRPr lang="en-US" sz="4800" dirty="0"/>
          </a:p>
        </p:txBody>
      </p:sp>
    </p:spTree>
    <p:extLst>
      <p:ext uri="{BB962C8B-B14F-4D97-AF65-F5344CB8AC3E}">
        <p14:creationId xmlns:p14="http://schemas.microsoft.com/office/powerpoint/2010/main" val="6148132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smtClean="0"/>
              <a:t>How much deferred maintenance is budgeted to be addressed in FY18?</a:t>
            </a:r>
            <a:endParaRPr lang="en-US" sz="3200" dirty="0"/>
          </a:p>
          <a:p>
            <a:pPr marL="0" indent="0">
              <a:buNone/>
            </a:pPr>
            <a:endParaRPr lang="en-US" sz="3200" dirty="0"/>
          </a:p>
          <a:p>
            <a:pPr marL="457200" indent="-457200">
              <a:buFont typeface="+mj-lt"/>
              <a:buAutoNum type="alphaLcParenR"/>
            </a:pPr>
            <a:r>
              <a:rPr lang="en-US" sz="2800" dirty="0" smtClean="0"/>
              <a:t>$50M</a:t>
            </a:r>
            <a:endParaRPr lang="en-US" sz="2800" dirty="0"/>
          </a:p>
          <a:p>
            <a:pPr marL="457200" indent="-457200">
              <a:buFont typeface="+mj-lt"/>
              <a:buAutoNum type="alphaLcParenR"/>
            </a:pPr>
            <a:r>
              <a:rPr lang="en-US" sz="2800" dirty="0" smtClean="0"/>
              <a:t>$70M</a:t>
            </a:r>
          </a:p>
          <a:p>
            <a:pPr marL="457200" indent="-457200">
              <a:buFont typeface="+mj-lt"/>
              <a:buAutoNum type="alphaLcParenR"/>
            </a:pPr>
            <a:r>
              <a:rPr lang="en-US" sz="2800" dirty="0" smtClean="0"/>
              <a:t>$90M</a:t>
            </a:r>
          </a:p>
          <a:p>
            <a:pPr marL="457200" indent="-457200">
              <a:buFont typeface="+mj-lt"/>
              <a:buAutoNum type="alphaLcParenR"/>
            </a:pPr>
            <a:r>
              <a:rPr lang="en-US" sz="2800" dirty="0" smtClean="0"/>
              <a:t>$120M</a:t>
            </a:r>
            <a:endParaRPr lang="en-US" sz="2800" dirty="0"/>
          </a:p>
          <a:p>
            <a:pPr marL="457200" indent="-457200">
              <a:buFont typeface="+mj-lt"/>
              <a:buAutoNum type="alphaLcParenR"/>
            </a:pPr>
            <a:r>
              <a:rPr lang="en-US" sz="2800" dirty="0" smtClean="0"/>
              <a:t>$150M</a:t>
            </a:r>
          </a:p>
        </p:txBody>
      </p:sp>
      <p:sp>
        <p:nvSpPr>
          <p:cNvPr id="3" name="Title 2"/>
          <p:cNvSpPr>
            <a:spLocks noGrp="1"/>
          </p:cNvSpPr>
          <p:nvPr>
            <p:ph type="title"/>
          </p:nvPr>
        </p:nvSpPr>
        <p:spPr/>
        <p:txBody>
          <a:bodyPr/>
          <a:lstStyle/>
          <a:p>
            <a:r>
              <a:rPr lang="en-US" sz="4800" dirty="0" smtClean="0"/>
              <a:t>Capital Plan – FY18 Investments</a:t>
            </a:r>
            <a:endParaRPr lang="en-US" sz="4800" dirty="0"/>
          </a:p>
        </p:txBody>
      </p:sp>
    </p:spTree>
    <p:extLst>
      <p:ext uri="{BB962C8B-B14F-4D97-AF65-F5344CB8AC3E}">
        <p14:creationId xmlns:p14="http://schemas.microsoft.com/office/powerpoint/2010/main" val="349178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3200" dirty="0" smtClean="0"/>
              <a:t>How much deferred maintenance is budgeted to be addressed in FY18?</a:t>
            </a:r>
            <a:endParaRPr lang="en-US" sz="3200" dirty="0"/>
          </a:p>
          <a:p>
            <a:pPr marL="0" indent="0">
              <a:buNone/>
            </a:pPr>
            <a:endParaRPr lang="en-US" sz="3200" dirty="0"/>
          </a:p>
          <a:p>
            <a:pPr marL="457200" indent="-457200">
              <a:buFont typeface="+mj-lt"/>
              <a:buAutoNum type="alphaLcParenR"/>
            </a:pPr>
            <a:r>
              <a:rPr lang="en-US" sz="2800" dirty="0" smtClean="0"/>
              <a:t>$50M</a:t>
            </a:r>
            <a:endParaRPr lang="en-US" sz="2800" dirty="0"/>
          </a:p>
          <a:p>
            <a:pPr marL="457200" indent="-457200">
              <a:buFont typeface="+mj-lt"/>
              <a:buAutoNum type="alphaLcParenR"/>
            </a:pPr>
            <a:r>
              <a:rPr lang="en-US" sz="2800" dirty="0" smtClean="0"/>
              <a:t>$70M</a:t>
            </a:r>
          </a:p>
          <a:p>
            <a:pPr marL="457200" indent="-457200">
              <a:buFont typeface="+mj-lt"/>
              <a:buAutoNum type="alphaLcParenR"/>
            </a:pPr>
            <a:r>
              <a:rPr lang="en-US" sz="2800" dirty="0" smtClean="0"/>
              <a:t>$90M</a:t>
            </a:r>
          </a:p>
          <a:p>
            <a:pPr marL="457200" indent="-457200">
              <a:buFont typeface="+mj-lt"/>
              <a:buAutoNum type="alphaLcParenR"/>
            </a:pPr>
            <a:r>
              <a:rPr lang="en-US" sz="2800" dirty="0" smtClean="0"/>
              <a:t>$120M</a:t>
            </a:r>
            <a:endParaRPr lang="en-US" sz="2800" dirty="0"/>
          </a:p>
          <a:p>
            <a:pPr marL="457200" indent="-457200">
              <a:buFont typeface="+mj-lt"/>
              <a:buAutoNum type="alphaLcParenR"/>
            </a:pPr>
            <a:r>
              <a:rPr lang="en-US" sz="2800" dirty="0" smtClean="0"/>
              <a:t>$150M</a:t>
            </a:r>
          </a:p>
          <a:p>
            <a:pPr marL="457200" indent="-457200">
              <a:buFont typeface="+mj-lt"/>
              <a:buAutoNum type="alphaLcParenR"/>
            </a:pPr>
            <a:endParaRPr lang="en-US" sz="2800" dirty="0"/>
          </a:p>
          <a:p>
            <a:pPr marL="0" indent="0">
              <a:buNone/>
            </a:pPr>
            <a:r>
              <a:rPr lang="en-US" sz="2800" dirty="0" smtClean="0"/>
              <a:t>Answer: b) $70M</a:t>
            </a:r>
            <a:endParaRPr lang="en-US" sz="2800" dirty="0"/>
          </a:p>
        </p:txBody>
      </p:sp>
      <p:sp>
        <p:nvSpPr>
          <p:cNvPr id="3" name="Title 2"/>
          <p:cNvSpPr>
            <a:spLocks noGrp="1"/>
          </p:cNvSpPr>
          <p:nvPr>
            <p:ph type="title"/>
          </p:nvPr>
        </p:nvSpPr>
        <p:spPr/>
        <p:txBody>
          <a:bodyPr/>
          <a:lstStyle/>
          <a:p>
            <a:r>
              <a:rPr lang="en-US" sz="4800" dirty="0" smtClean="0"/>
              <a:t>Capital Plan – FY18 Investments</a:t>
            </a:r>
            <a:endParaRPr lang="en-US" sz="4800" dirty="0"/>
          </a:p>
        </p:txBody>
      </p:sp>
    </p:spTree>
    <p:extLst>
      <p:ext uri="{BB962C8B-B14F-4D97-AF65-F5344CB8AC3E}">
        <p14:creationId xmlns:p14="http://schemas.microsoft.com/office/powerpoint/2010/main" val="1369997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800" dirty="0" smtClean="0"/>
              <a:t>By 2022, what % of our student housing will be older than 50 years? (measured by Renovation Age, which represents the number of years since major renovations/investment)</a:t>
            </a:r>
            <a:endParaRPr lang="en-US" sz="2800" dirty="0"/>
          </a:p>
          <a:p>
            <a:endParaRPr lang="en-US" sz="2800" dirty="0"/>
          </a:p>
          <a:p>
            <a:pPr marL="457200" indent="-457200">
              <a:buFont typeface="+mj-lt"/>
              <a:buAutoNum type="alphaLcParenR"/>
            </a:pPr>
            <a:r>
              <a:rPr lang="en-US" sz="2800" dirty="0" smtClean="0"/>
              <a:t>21%</a:t>
            </a:r>
            <a:endParaRPr lang="en-US" sz="2800" dirty="0"/>
          </a:p>
          <a:p>
            <a:pPr marL="457200" indent="-457200">
              <a:buFont typeface="+mj-lt"/>
              <a:buAutoNum type="alphaLcParenR"/>
            </a:pPr>
            <a:r>
              <a:rPr lang="en-US" sz="2800" dirty="0" smtClean="0"/>
              <a:t>27%</a:t>
            </a:r>
          </a:p>
          <a:p>
            <a:pPr marL="457200" indent="-457200">
              <a:buFont typeface="+mj-lt"/>
              <a:buAutoNum type="alphaLcParenR"/>
            </a:pPr>
            <a:r>
              <a:rPr lang="en-US" sz="2800" dirty="0" smtClean="0"/>
              <a:t>32%</a:t>
            </a:r>
            <a:endParaRPr lang="en-US" sz="2800" dirty="0"/>
          </a:p>
          <a:p>
            <a:pPr marL="457200" indent="-457200">
              <a:buFont typeface="+mj-lt"/>
              <a:buAutoNum type="alphaLcParenR"/>
            </a:pPr>
            <a:r>
              <a:rPr lang="en-US" sz="2800" dirty="0" smtClean="0"/>
              <a:t>44%</a:t>
            </a:r>
            <a:endParaRPr lang="en-US" sz="2800" dirty="0"/>
          </a:p>
          <a:p>
            <a:pPr marL="457200" indent="-457200">
              <a:buFont typeface="+mj-lt"/>
              <a:buAutoNum type="alphaLcParenR"/>
            </a:pPr>
            <a:r>
              <a:rPr lang="en-US" sz="2800" dirty="0" smtClean="0"/>
              <a:t>59%</a:t>
            </a:r>
          </a:p>
        </p:txBody>
      </p:sp>
      <p:sp>
        <p:nvSpPr>
          <p:cNvPr id="3" name="Title 2"/>
          <p:cNvSpPr>
            <a:spLocks noGrp="1"/>
          </p:cNvSpPr>
          <p:nvPr>
            <p:ph type="title"/>
          </p:nvPr>
        </p:nvSpPr>
        <p:spPr/>
        <p:txBody>
          <a:bodyPr/>
          <a:lstStyle/>
          <a:p>
            <a:r>
              <a:rPr lang="en-US" dirty="0" smtClean="0"/>
              <a:t>Capital Plan – Student Housing</a:t>
            </a:r>
            <a:endParaRPr lang="en-US" dirty="0"/>
          </a:p>
        </p:txBody>
      </p:sp>
    </p:spTree>
    <p:extLst>
      <p:ext uri="{BB962C8B-B14F-4D97-AF65-F5344CB8AC3E}">
        <p14:creationId xmlns:p14="http://schemas.microsoft.com/office/powerpoint/2010/main" val="904623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dirty="0" smtClean="0"/>
              <a:t>By 2022, what % of our student housing will be older than 50 years? (measured by Renovation Age, which represents the number of years since major renovations/investment)</a:t>
            </a:r>
            <a:endParaRPr lang="en-US" dirty="0"/>
          </a:p>
          <a:p>
            <a:endParaRPr lang="en-US" dirty="0"/>
          </a:p>
          <a:p>
            <a:pPr marL="457200" indent="-457200">
              <a:buFont typeface="+mj-lt"/>
              <a:buAutoNum type="alphaLcParenR"/>
            </a:pPr>
            <a:r>
              <a:rPr lang="en-US" dirty="0" smtClean="0"/>
              <a:t>21%</a:t>
            </a:r>
            <a:endParaRPr lang="en-US" dirty="0"/>
          </a:p>
          <a:p>
            <a:pPr marL="457200" indent="-457200">
              <a:buFont typeface="+mj-lt"/>
              <a:buAutoNum type="alphaLcParenR"/>
            </a:pPr>
            <a:r>
              <a:rPr lang="en-US" dirty="0" smtClean="0"/>
              <a:t>27%</a:t>
            </a:r>
          </a:p>
          <a:p>
            <a:pPr marL="457200" indent="-457200">
              <a:buFont typeface="+mj-lt"/>
              <a:buAutoNum type="alphaLcParenR"/>
            </a:pPr>
            <a:r>
              <a:rPr lang="en-US" dirty="0" smtClean="0"/>
              <a:t>32%</a:t>
            </a:r>
            <a:endParaRPr lang="en-US" dirty="0"/>
          </a:p>
          <a:p>
            <a:pPr marL="457200" indent="-457200">
              <a:buFont typeface="+mj-lt"/>
              <a:buAutoNum type="alphaLcParenR"/>
            </a:pPr>
            <a:r>
              <a:rPr lang="en-US" dirty="0" smtClean="0"/>
              <a:t>44%</a:t>
            </a:r>
            <a:endParaRPr lang="en-US" dirty="0"/>
          </a:p>
          <a:p>
            <a:pPr marL="457200" indent="-457200">
              <a:buFont typeface="+mj-lt"/>
              <a:buAutoNum type="alphaLcParenR"/>
            </a:pPr>
            <a:r>
              <a:rPr lang="en-US" dirty="0" smtClean="0"/>
              <a:t>59%</a:t>
            </a:r>
          </a:p>
          <a:p>
            <a:pPr marL="457200" indent="-457200">
              <a:buFont typeface="+mj-lt"/>
              <a:buAutoNum type="alphaLcParenR"/>
            </a:pPr>
            <a:endParaRPr lang="en-US" dirty="0"/>
          </a:p>
          <a:p>
            <a:pPr marL="0" indent="0">
              <a:buNone/>
            </a:pPr>
            <a:r>
              <a:rPr lang="en-US" dirty="0" smtClean="0"/>
              <a:t>Answer: e) 59%</a:t>
            </a:r>
            <a:endParaRPr lang="en-US" dirty="0"/>
          </a:p>
        </p:txBody>
      </p:sp>
      <p:sp>
        <p:nvSpPr>
          <p:cNvPr id="3" name="Title 2"/>
          <p:cNvSpPr>
            <a:spLocks noGrp="1"/>
          </p:cNvSpPr>
          <p:nvPr>
            <p:ph type="title"/>
          </p:nvPr>
        </p:nvSpPr>
        <p:spPr/>
        <p:txBody>
          <a:bodyPr/>
          <a:lstStyle/>
          <a:p>
            <a:r>
              <a:rPr lang="en-US" dirty="0" smtClean="0"/>
              <a:t>Capital Plan – Student Housing</a:t>
            </a:r>
            <a:endParaRPr lang="en-US" dirty="0"/>
          </a:p>
        </p:txBody>
      </p:sp>
    </p:spTree>
    <p:extLst>
      <p:ext uri="{BB962C8B-B14F-4D97-AF65-F5344CB8AC3E}">
        <p14:creationId xmlns:p14="http://schemas.microsoft.com/office/powerpoint/2010/main" val="1215860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smtClean="0"/>
              <a:t>% of Operating Revenues – Year 2000</a:t>
            </a:r>
            <a:r>
              <a:rPr lang="en-US" dirty="0" smtClean="0"/>
              <a:t/>
            </a:r>
            <a:br>
              <a:rPr lang="en-US" dirty="0" smtClean="0"/>
            </a:br>
            <a:endParaRPr lang="en-US" dirty="0"/>
          </a:p>
        </p:txBody>
      </p:sp>
      <p:sp>
        <p:nvSpPr>
          <p:cNvPr id="4" name="TextBox 3"/>
          <p:cNvSpPr txBox="1"/>
          <p:nvPr/>
        </p:nvSpPr>
        <p:spPr>
          <a:xfrm>
            <a:off x="354344" y="1651379"/>
            <a:ext cx="11027889" cy="4801314"/>
          </a:xfrm>
          <a:prstGeom prst="rect">
            <a:avLst/>
          </a:prstGeom>
          <a:noFill/>
        </p:spPr>
        <p:txBody>
          <a:bodyPr wrap="square" rtlCol="0">
            <a:spAutoFit/>
          </a:bodyPr>
          <a:lstStyle/>
          <a:p>
            <a:r>
              <a:rPr lang="en-US" sz="3400" dirty="0" smtClean="0"/>
              <a:t>In the year 2000, what </a:t>
            </a:r>
            <a:r>
              <a:rPr lang="en-US" sz="3400" dirty="0"/>
              <a:t>% </a:t>
            </a:r>
            <a:r>
              <a:rPr lang="en-US" sz="3400" dirty="0" smtClean="0"/>
              <a:t>of our operating budget revenues was State Appropriations?</a:t>
            </a:r>
          </a:p>
          <a:p>
            <a:endParaRPr lang="en-US" sz="3400" dirty="0"/>
          </a:p>
          <a:p>
            <a:pPr marL="457200" indent="-457200">
              <a:buFont typeface="+mj-lt"/>
              <a:buAutoNum type="alphaLcParenR"/>
            </a:pPr>
            <a:r>
              <a:rPr lang="en-US" sz="3400" dirty="0" smtClean="0"/>
              <a:t>20%</a:t>
            </a:r>
          </a:p>
          <a:p>
            <a:pPr marL="457200" indent="-457200">
              <a:buFont typeface="+mj-lt"/>
              <a:buAutoNum type="alphaLcParenR"/>
            </a:pPr>
            <a:r>
              <a:rPr lang="en-US" sz="3400" dirty="0" smtClean="0"/>
              <a:t>25%</a:t>
            </a:r>
          </a:p>
          <a:p>
            <a:pPr marL="457200" indent="-457200">
              <a:buFont typeface="+mj-lt"/>
              <a:buAutoNum type="alphaLcParenR"/>
            </a:pPr>
            <a:r>
              <a:rPr lang="en-US" sz="3400" dirty="0" smtClean="0"/>
              <a:t>30%</a:t>
            </a:r>
          </a:p>
          <a:p>
            <a:pPr marL="457200" indent="-457200">
              <a:buFont typeface="+mj-lt"/>
              <a:buAutoNum type="alphaLcParenR"/>
            </a:pPr>
            <a:r>
              <a:rPr lang="en-US" sz="3400" dirty="0" smtClean="0"/>
              <a:t>35%</a:t>
            </a:r>
          </a:p>
          <a:p>
            <a:pPr marL="457200" indent="-457200">
              <a:buFont typeface="+mj-lt"/>
              <a:buAutoNum type="alphaLcParenR"/>
            </a:pPr>
            <a:r>
              <a:rPr lang="en-US" sz="3400" dirty="0" smtClean="0"/>
              <a:t>40%</a:t>
            </a:r>
          </a:p>
          <a:p>
            <a:endParaRPr lang="en-US" sz="3400" dirty="0"/>
          </a:p>
        </p:txBody>
      </p:sp>
    </p:spTree>
    <p:extLst>
      <p:ext uri="{BB962C8B-B14F-4D97-AF65-F5344CB8AC3E}">
        <p14:creationId xmlns:p14="http://schemas.microsoft.com/office/powerpoint/2010/main" val="4588221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Institutional Investments/Expenses</a:t>
            </a:r>
          </a:p>
          <a:p>
            <a:r>
              <a:rPr lang="en-US" dirty="0" smtClean="0"/>
              <a:t>Challenges/Constraints</a:t>
            </a:r>
            <a:endParaRPr lang="en-US" dirty="0"/>
          </a:p>
        </p:txBody>
      </p:sp>
      <p:graphicFrame>
        <p:nvGraphicFramePr>
          <p:cNvPr id="4" name="Content Placeholder 3"/>
          <p:cNvGraphicFramePr>
            <a:graphicFrameLocks noGrp="1"/>
          </p:cNvGraphicFramePr>
          <p:nvPr>
            <p:ph idx="1"/>
            <p:extLst/>
          </p:nvPr>
        </p:nvGraphicFramePr>
        <p:xfrm>
          <a:off x="384175" y="1895302"/>
          <a:ext cx="11422063" cy="4753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95899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9219" y="426100"/>
            <a:ext cx="11422063" cy="760049"/>
          </a:xfrm>
        </p:spPr>
        <p:txBody>
          <a:bodyPr/>
          <a:lstStyle/>
          <a:p>
            <a:r>
              <a:rPr lang="en-US" dirty="0"/>
              <a:t>Decision-making Structure </a:t>
            </a:r>
          </a:p>
        </p:txBody>
      </p:sp>
      <p:sp>
        <p:nvSpPr>
          <p:cNvPr id="4" name="Text Placeholder 3"/>
          <p:cNvSpPr>
            <a:spLocks noGrp="1"/>
          </p:cNvSpPr>
          <p:nvPr>
            <p:ph type="body" sz="quarter" idx="10"/>
          </p:nvPr>
        </p:nvSpPr>
        <p:spPr>
          <a:xfrm>
            <a:off x="405920" y="1231558"/>
            <a:ext cx="7292738" cy="372533"/>
          </a:xfrm>
        </p:spPr>
        <p:txBody>
          <a:bodyPr>
            <a:normAutofit fontScale="77500" lnSpcReduction="20000"/>
          </a:bodyPr>
          <a:lstStyle/>
          <a:p>
            <a:r>
              <a:rPr lang="en-US" dirty="0"/>
              <a:t>What is the role of shared governance in OHIO’s budget process?</a:t>
            </a:r>
          </a:p>
        </p:txBody>
      </p:sp>
      <p:pic>
        <p:nvPicPr>
          <p:cNvPr id="5" name="Picture 4"/>
          <p:cNvPicPr>
            <a:picLocks noChangeAspect="1"/>
          </p:cNvPicPr>
          <p:nvPr/>
        </p:nvPicPr>
        <p:blipFill>
          <a:blip r:embed="rId2"/>
          <a:stretch>
            <a:fillRect/>
          </a:stretch>
        </p:blipFill>
        <p:spPr>
          <a:xfrm>
            <a:off x="264991" y="929216"/>
            <a:ext cx="11709841" cy="5850331"/>
          </a:xfrm>
          <a:prstGeom prst="rect">
            <a:avLst/>
          </a:prstGeom>
        </p:spPr>
      </p:pic>
    </p:spTree>
    <p:extLst>
      <p:ext uri="{BB962C8B-B14F-4D97-AF65-F5344CB8AC3E}">
        <p14:creationId xmlns:p14="http://schemas.microsoft.com/office/powerpoint/2010/main" val="9274781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4344" y="379125"/>
            <a:ext cx="11451337" cy="1736278"/>
          </a:xfrm>
        </p:spPr>
        <p:txBody>
          <a:bodyPr/>
          <a:lstStyle/>
          <a:p>
            <a:r>
              <a:rPr lang="en-US" sz="4800" dirty="0"/>
              <a:t>Resource Allocation Decisions: Central, Planning Unit, &amp; Dept.</a:t>
            </a:r>
          </a:p>
        </p:txBody>
      </p:sp>
      <p:graphicFrame>
        <p:nvGraphicFramePr>
          <p:cNvPr id="4" name="Table 3"/>
          <p:cNvGraphicFramePr>
            <a:graphicFrameLocks noGrp="1"/>
          </p:cNvGraphicFramePr>
          <p:nvPr>
            <p:extLst>
              <p:ext uri="{D42A27DB-BD31-4B8C-83A1-F6EECF244321}">
                <p14:modId xmlns:p14="http://schemas.microsoft.com/office/powerpoint/2010/main" val="101426851"/>
              </p:ext>
            </p:extLst>
          </p:nvPr>
        </p:nvGraphicFramePr>
        <p:xfrm>
          <a:off x="193413" y="2000250"/>
          <a:ext cx="2730261" cy="4389120"/>
        </p:xfrm>
        <a:graphic>
          <a:graphicData uri="http://schemas.openxmlformats.org/drawingml/2006/table">
            <a:tbl>
              <a:tblPr firstRow="1" bandRow="1">
                <a:tableStyleId>{5C22544A-7EE6-4342-B048-85BDC9FD1C3A}</a:tableStyleId>
              </a:tblPr>
              <a:tblGrid>
                <a:gridCol w="2730261">
                  <a:extLst>
                    <a:ext uri="{9D8B030D-6E8A-4147-A177-3AD203B41FA5}">
                      <a16:colId xmlns:a16="http://schemas.microsoft.com/office/drawing/2014/main" val="1425742672"/>
                    </a:ext>
                  </a:extLst>
                </a:gridCol>
              </a:tblGrid>
              <a:tr h="456523">
                <a:tc>
                  <a:txBody>
                    <a:bodyPr/>
                    <a:lstStyle/>
                    <a:p>
                      <a:r>
                        <a:rPr lang="en-US" dirty="0"/>
                        <a:t>Central Decisions</a:t>
                      </a:r>
                    </a:p>
                  </a:txBody>
                  <a:tcPr/>
                </a:tc>
                <a:extLst>
                  <a:ext uri="{0D108BD9-81ED-4DB2-BD59-A6C34878D82A}">
                    <a16:rowId xmlns:a16="http://schemas.microsoft.com/office/drawing/2014/main" val="1751416576"/>
                  </a:ext>
                </a:extLst>
              </a:tr>
              <a:tr h="370840">
                <a:tc>
                  <a:txBody>
                    <a:bodyPr/>
                    <a:lstStyle/>
                    <a:p>
                      <a:r>
                        <a:rPr lang="en-US" dirty="0"/>
                        <a:t>Raise Pool</a:t>
                      </a:r>
                    </a:p>
                  </a:txBody>
                  <a:tcPr/>
                </a:tc>
                <a:extLst>
                  <a:ext uri="{0D108BD9-81ED-4DB2-BD59-A6C34878D82A}">
                    <a16:rowId xmlns:a16="http://schemas.microsoft.com/office/drawing/2014/main" val="1234064972"/>
                  </a:ext>
                </a:extLst>
              </a:tr>
              <a:tr h="370840">
                <a:tc>
                  <a:txBody>
                    <a:bodyPr/>
                    <a:lstStyle/>
                    <a:p>
                      <a:r>
                        <a:rPr lang="en-US" dirty="0"/>
                        <a:t>Benefits</a:t>
                      </a:r>
                    </a:p>
                  </a:txBody>
                  <a:tcPr/>
                </a:tc>
                <a:extLst>
                  <a:ext uri="{0D108BD9-81ED-4DB2-BD59-A6C34878D82A}">
                    <a16:rowId xmlns:a16="http://schemas.microsoft.com/office/drawing/2014/main" val="2839368973"/>
                  </a:ext>
                </a:extLst>
              </a:tr>
              <a:tr h="370840">
                <a:tc>
                  <a:txBody>
                    <a:bodyPr/>
                    <a:lstStyle/>
                    <a:p>
                      <a:r>
                        <a:rPr lang="en-US" dirty="0"/>
                        <a:t>Debt Strategy</a:t>
                      </a:r>
                    </a:p>
                  </a:txBody>
                  <a:tcPr/>
                </a:tc>
                <a:extLst>
                  <a:ext uri="{0D108BD9-81ED-4DB2-BD59-A6C34878D82A}">
                    <a16:rowId xmlns:a16="http://schemas.microsoft.com/office/drawing/2014/main" val="2649070119"/>
                  </a:ext>
                </a:extLst>
              </a:tr>
              <a:tr h="370840">
                <a:tc>
                  <a:txBody>
                    <a:bodyPr/>
                    <a:lstStyle/>
                    <a:p>
                      <a:r>
                        <a:rPr lang="en-US" dirty="0"/>
                        <a:t>Institutional</a:t>
                      </a:r>
                      <a:r>
                        <a:rPr lang="en-US" baseline="0" dirty="0"/>
                        <a:t> Investments</a:t>
                      </a:r>
                      <a:endParaRPr lang="en-US" dirty="0"/>
                    </a:p>
                  </a:txBody>
                  <a:tcPr/>
                </a:tc>
                <a:extLst>
                  <a:ext uri="{0D108BD9-81ED-4DB2-BD59-A6C34878D82A}">
                    <a16:rowId xmlns:a16="http://schemas.microsoft.com/office/drawing/2014/main" val="4049782340"/>
                  </a:ext>
                </a:extLst>
              </a:tr>
              <a:tr h="370840">
                <a:tc>
                  <a:txBody>
                    <a:bodyPr/>
                    <a:lstStyle/>
                    <a:p>
                      <a:r>
                        <a:rPr lang="en-US" dirty="0" smtClean="0"/>
                        <a:t>UG Enrollment</a:t>
                      </a:r>
                      <a:endParaRPr lang="en-US" dirty="0"/>
                    </a:p>
                  </a:txBody>
                  <a:tcPr/>
                </a:tc>
                <a:extLst>
                  <a:ext uri="{0D108BD9-81ED-4DB2-BD59-A6C34878D82A}">
                    <a16:rowId xmlns:a16="http://schemas.microsoft.com/office/drawing/2014/main" val="383400964"/>
                  </a:ext>
                </a:extLst>
              </a:tr>
              <a:tr h="370840">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dirty="0"/>
                        <a:t>State</a:t>
                      </a:r>
                      <a:r>
                        <a:rPr lang="en-US" baseline="0" dirty="0"/>
                        <a:t> Support</a:t>
                      </a:r>
                      <a:endParaRPr lang="en-US" dirty="0"/>
                    </a:p>
                  </a:txBody>
                  <a:tcPr/>
                </a:tc>
                <a:extLst>
                  <a:ext uri="{0D108BD9-81ED-4DB2-BD59-A6C34878D82A}">
                    <a16:rowId xmlns:a16="http://schemas.microsoft.com/office/drawing/2014/main" val="1028408751"/>
                  </a:ext>
                </a:extLst>
              </a:tr>
              <a:tr h="370840">
                <a:tc>
                  <a:txBody>
                    <a:bodyPr/>
                    <a:lstStyle/>
                    <a:p>
                      <a:r>
                        <a:rPr lang="en-US" dirty="0"/>
                        <a:t>Tuition</a:t>
                      </a:r>
                      <a:r>
                        <a:rPr lang="en-US" baseline="0" dirty="0"/>
                        <a:t> Rates</a:t>
                      </a:r>
                      <a:endParaRPr lang="en-US" dirty="0"/>
                    </a:p>
                  </a:txBody>
                  <a:tcPr/>
                </a:tc>
                <a:extLst>
                  <a:ext uri="{0D108BD9-81ED-4DB2-BD59-A6C34878D82A}">
                    <a16:rowId xmlns:a16="http://schemas.microsoft.com/office/drawing/2014/main" val="2167170918"/>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36695998"/>
              </p:ext>
            </p:extLst>
          </p:nvPr>
        </p:nvGraphicFramePr>
        <p:xfrm>
          <a:off x="3194337" y="2003863"/>
          <a:ext cx="4170340" cy="3566160"/>
        </p:xfrm>
        <a:graphic>
          <a:graphicData uri="http://schemas.openxmlformats.org/drawingml/2006/table">
            <a:tbl>
              <a:tblPr firstRow="1" bandRow="1">
                <a:tableStyleId>{5C22544A-7EE6-4342-B048-85BDC9FD1C3A}</a:tableStyleId>
              </a:tblPr>
              <a:tblGrid>
                <a:gridCol w="4170340">
                  <a:extLst>
                    <a:ext uri="{9D8B030D-6E8A-4147-A177-3AD203B41FA5}">
                      <a16:colId xmlns:a16="http://schemas.microsoft.com/office/drawing/2014/main" val="2457492107"/>
                    </a:ext>
                  </a:extLst>
                </a:gridCol>
              </a:tblGrid>
              <a:tr h="370840">
                <a:tc>
                  <a:txBody>
                    <a:bodyPr/>
                    <a:lstStyle/>
                    <a:p>
                      <a:r>
                        <a:rPr lang="en-US" dirty="0"/>
                        <a:t>Planning Unit*</a:t>
                      </a:r>
                      <a:r>
                        <a:rPr lang="en-US" baseline="0" dirty="0"/>
                        <a:t> Decisions</a:t>
                      </a:r>
                      <a:endParaRPr lang="en-US" dirty="0"/>
                    </a:p>
                  </a:txBody>
                  <a:tcPr>
                    <a:solidFill>
                      <a:schemeClr val="bg2"/>
                    </a:solidFill>
                  </a:tcPr>
                </a:tc>
                <a:extLst>
                  <a:ext uri="{0D108BD9-81ED-4DB2-BD59-A6C34878D82A}">
                    <a16:rowId xmlns:a16="http://schemas.microsoft.com/office/drawing/2014/main" val="2256979016"/>
                  </a:ext>
                </a:extLst>
              </a:tr>
              <a:tr h="370840">
                <a:tc>
                  <a:txBody>
                    <a:bodyPr/>
                    <a:lstStyle/>
                    <a:p>
                      <a:r>
                        <a:rPr lang="en-US" dirty="0" smtClean="0"/>
                        <a:t>Graduate</a:t>
                      </a:r>
                      <a:r>
                        <a:rPr lang="en-US" baseline="0" dirty="0" smtClean="0"/>
                        <a:t> / Online Enrollment</a:t>
                      </a:r>
                    </a:p>
                  </a:txBody>
                  <a:tcPr/>
                </a:tc>
                <a:extLst>
                  <a:ext uri="{0D108BD9-81ED-4DB2-BD59-A6C34878D82A}">
                    <a16:rowId xmlns:a16="http://schemas.microsoft.com/office/drawing/2014/main" val="337685953"/>
                  </a:ext>
                </a:extLst>
              </a:tr>
              <a:tr h="370840">
                <a:tc>
                  <a:txBody>
                    <a:bodyPr/>
                    <a:lstStyle/>
                    <a:p>
                      <a:pPr marL="0" marR="0" indent="0" algn="l" defTabSz="609585" rtl="0" eaLnBrk="1" fontAlgn="auto" latinLnBrk="0" hangingPunct="1">
                        <a:lnSpc>
                          <a:spcPct val="100000"/>
                        </a:lnSpc>
                        <a:spcBef>
                          <a:spcPts val="0"/>
                        </a:spcBef>
                        <a:spcAft>
                          <a:spcPts val="0"/>
                        </a:spcAft>
                        <a:buClrTx/>
                        <a:buSzTx/>
                        <a:buFontTx/>
                        <a:buNone/>
                        <a:tabLst/>
                        <a:defRPr/>
                      </a:pPr>
                      <a:r>
                        <a:rPr lang="en-US" dirty="0" smtClean="0"/>
                        <a:t>Allocation of Raise Pools</a:t>
                      </a:r>
                    </a:p>
                  </a:txBody>
                  <a:tcPr/>
                </a:tc>
                <a:extLst>
                  <a:ext uri="{0D108BD9-81ED-4DB2-BD59-A6C34878D82A}">
                    <a16:rowId xmlns:a16="http://schemas.microsoft.com/office/drawing/2014/main" val="10002"/>
                  </a:ext>
                </a:extLst>
              </a:tr>
              <a:tr h="370840">
                <a:tc>
                  <a:txBody>
                    <a:bodyPr/>
                    <a:lstStyle/>
                    <a:p>
                      <a:r>
                        <a:rPr lang="en-US" dirty="0"/>
                        <a:t>Staffing/Replacements/Hiring</a:t>
                      </a:r>
                    </a:p>
                  </a:txBody>
                  <a:tcPr/>
                </a:tc>
                <a:extLst>
                  <a:ext uri="{0D108BD9-81ED-4DB2-BD59-A6C34878D82A}">
                    <a16:rowId xmlns:a16="http://schemas.microsoft.com/office/drawing/2014/main" val="661739111"/>
                  </a:ext>
                </a:extLst>
              </a:tr>
              <a:tr h="370840">
                <a:tc>
                  <a:txBody>
                    <a:bodyPr/>
                    <a:lstStyle/>
                    <a:p>
                      <a:r>
                        <a:rPr lang="en-US" dirty="0"/>
                        <a:t>Support</a:t>
                      </a:r>
                      <a:r>
                        <a:rPr lang="en-US" baseline="0" dirty="0"/>
                        <a:t> Pathways/Priorities</a:t>
                      </a:r>
                      <a:endParaRPr lang="en-US" dirty="0"/>
                    </a:p>
                  </a:txBody>
                  <a:tcPr/>
                </a:tc>
                <a:extLst>
                  <a:ext uri="{0D108BD9-81ED-4DB2-BD59-A6C34878D82A}">
                    <a16:rowId xmlns:a16="http://schemas.microsoft.com/office/drawing/2014/main" val="2502615039"/>
                  </a:ext>
                </a:extLst>
              </a:tr>
              <a:tr h="370840">
                <a:tc>
                  <a:txBody>
                    <a:bodyPr/>
                    <a:lstStyle/>
                    <a:p>
                      <a:r>
                        <a:rPr lang="en-US" dirty="0"/>
                        <a:t>Capital Project Prioritization</a:t>
                      </a:r>
                    </a:p>
                  </a:txBody>
                  <a:tcPr/>
                </a:tc>
                <a:extLst>
                  <a:ext uri="{0D108BD9-81ED-4DB2-BD59-A6C34878D82A}">
                    <a16:rowId xmlns:a16="http://schemas.microsoft.com/office/drawing/2014/main" val="2659750767"/>
                  </a:ext>
                </a:extLst>
              </a:tr>
              <a:tr h="370840">
                <a:tc>
                  <a:txBody>
                    <a:bodyPr/>
                    <a:lstStyle/>
                    <a:p>
                      <a:r>
                        <a:rPr lang="en-US" dirty="0"/>
                        <a:t>Program Priorities/Reallocations</a:t>
                      </a:r>
                      <a:endParaRPr lang="en-US" baseline="0" dirty="0"/>
                    </a:p>
                  </a:txBody>
                  <a:tcPr/>
                </a:tc>
                <a:extLst>
                  <a:ext uri="{0D108BD9-81ED-4DB2-BD59-A6C34878D82A}">
                    <a16:rowId xmlns:a16="http://schemas.microsoft.com/office/drawing/2014/main" val="3731260673"/>
                  </a:ext>
                </a:extLst>
              </a:tr>
            </a:tbl>
          </a:graphicData>
        </a:graphic>
      </p:graphicFrame>
      <p:sp>
        <p:nvSpPr>
          <p:cNvPr id="5" name="TextBox 4"/>
          <p:cNvSpPr txBox="1"/>
          <p:nvPr/>
        </p:nvSpPr>
        <p:spPr>
          <a:xfrm>
            <a:off x="5521017" y="5889884"/>
            <a:ext cx="6428096" cy="707886"/>
          </a:xfrm>
          <a:prstGeom prst="rect">
            <a:avLst/>
          </a:prstGeom>
          <a:noFill/>
          <a:ln>
            <a:solidFill>
              <a:schemeClr val="accent1"/>
            </a:solidFill>
          </a:ln>
        </p:spPr>
        <p:txBody>
          <a:bodyPr wrap="square" rtlCol="0">
            <a:spAutoFit/>
          </a:bodyPr>
          <a:lstStyle/>
          <a:p>
            <a:r>
              <a:rPr lang="en-US" sz="2000" dirty="0"/>
              <a:t>* Planning Units are defined as colleges (led by Deans) or administrative/support units (led by Executive staff) </a:t>
            </a:r>
          </a:p>
        </p:txBody>
      </p:sp>
      <p:graphicFrame>
        <p:nvGraphicFramePr>
          <p:cNvPr id="7" name="Table 6"/>
          <p:cNvGraphicFramePr>
            <a:graphicFrameLocks noGrp="1"/>
          </p:cNvGraphicFramePr>
          <p:nvPr>
            <p:extLst>
              <p:ext uri="{D42A27DB-BD31-4B8C-83A1-F6EECF244321}">
                <p14:modId xmlns:p14="http://schemas.microsoft.com/office/powerpoint/2010/main" val="3486608403"/>
              </p:ext>
            </p:extLst>
          </p:nvPr>
        </p:nvGraphicFramePr>
        <p:xfrm>
          <a:off x="7635340" y="2000855"/>
          <a:ext cx="4360201" cy="3657600"/>
        </p:xfrm>
        <a:graphic>
          <a:graphicData uri="http://schemas.openxmlformats.org/drawingml/2006/table">
            <a:tbl>
              <a:tblPr firstRow="1" bandRow="1">
                <a:tableStyleId>{073A0DAA-6AF3-43AB-8588-CEC1D06C72B9}</a:tableStyleId>
              </a:tblPr>
              <a:tblGrid>
                <a:gridCol w="4360201">
                  <a:extLst>
                    <a:ext uri="{9D8B030D-6E8A-4147-A177-3AD203B41FA5}">
                      <a16:colId xmlns:a16="http://schemas.microsoft.com/office/drawing/2014/main" val="1309392638"/>
                    </a:ext>
                  </a:extLst>
                </a:gridCol>
              </a:tblGrid>
              <a:tr h="370840">
                <a:tc>
                  <a:txBody>
                    <a:bodyPr/>
                    <a:lstStyle/>
                    <a:p>
                      <a:r>
                        <a:rPr lang="en-US" dirty="0"/>
                        <a:t>Dept/Division Responsibility</a:t>
                      </a:r>
                    </a:p>
                  </a:txBody>
                  <a:tcPr/>
                </a:tc>
                <a:extLst>
                  <a:ext uri="{0D108BD9-81ED-4DB2-BD59-A6C34878D82A}">
                    <a16:rowId xmlns:a16="http://schemas.microsoft.com/office/drawing/2014/main" val="2088486843"/>
                  </a:ext>
                </a:extLst>
              </a:tr>
              <a:tr h="370840">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dirty="0" smtClean="0"/>
                        <a:t>Recruiting/Yield Efforts</a:t>
                      </a:r>
                      <a:endParaRPr lang="en-US" dirty="0"/>
                    </a:p>
                  </a:txBody>
                  <a:tcPr/>
                </a:tc>
                <a:extLst>
                  <a:ext uri="{0D108BD9-81ED-4DB2-BD59-A6C34878D82A}">
                    <a16:rowId xmlns:a16="http://schemas.microsoft.com/office/drawing/2014/main" val="1240017012"/>
                  </a:ext>
                </a:extLst>
              </a:tr>
              <a:tr h="370840">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dirty="0" smtClean="0"/>
                        <a:t>Faculty/Staff Workload</a:t>
                      </a:r>
                    </a:p>
                  </a:txBody>
                  <a:tcPr/>
                </a:tc>
                <a:extLst>
                  <a:ext uri="{0D108BD9-81ED-4DB2-BD59-A6C34878D82A}">
                    <a16:rowId xmlns:a16="http://schemas.microsoft.com/office/drawing/2014/main" val="10002"/>
                  </a:ext>
                </a:extLst>
              </a:tr>
              <a:tr h="370840">
                <a:tc>
                  <a:txBody>
                    <a:bodyPr/>
                    <a:lstStyle/>
                    <a:p>
                      <a:r>
                        <a:rPr lang="en-US" dirty="0"/>
                        <a:t>Curriculum delivery</a:t>
                      </a:r>
                    </a:p>
                  </a:txBody>
                  <a:tcPr/>
                </a:tc>
                <a:extLst>
                  <a:ext uri="{0D108BD9-81ED-4DB2-BD59-A6C34878D82A}">
                    <a16:rowId xmlns:a16="http://schemas.microsoft.com/office/drawing/2014/main" val="1757571663"/>
                  </a:ext>
                </a:extLst>
              </a:tr>
              <a:tr h="370840">
                <a:tc>
                  <a:txBody>
                    <a:bodyPr/>
                    <a:lstStyle/>
                    <a:p>
                      <a:r>
                        <a:rPr lang="en-US" dirty="0"/>
                        <a:t>Academic outcomes</a:t>
                      </a:r>
                    </a:p>
                  </a:txBody>
                  <a:tcPr/>
                </a:tc>
                <a:extLst>
                  <a:ext uri="{0D108BD9-81ED-4DB2-BD59-A6C34878D82A}">
                    <a16:rowId xmlns:a16="http://schemas.microsoft.com/office/drawing/2014/main" val="921343624"/>
                  </a:ext>
                </a:extLst>
              </a:tr>
              <a:tr h="370840">
                <a:tc>
                  <a:txBody>
                    <a:bodyPr/>
                    <a:lstStyle/>
                    <a:p>
                      <a:r>
                        <a:rPr lang="en-US" dirty="0"/>
                        <a:t>Student Success/Service</a:t>
                      </a:r>
                    </a:p>
                  </a:txBody>
                  <a:tcPr/>
                </a:tc>
                <a:extLst>
                  <a:ext uri="{0D108BD9-81ED-4DB2-BD59-A6C34878D82A}">
                    <a16:rowId xmlns:a16="http://schemas.microsoft.com/office/drawing/2014/main" val="2485098663"/>
                  </a:ext>
                </a:extLst>
              </a:tr>
              <a:tr h="370840">
                <a:tc>
                  <a:txBody>
                    <a:bodyPr/>
                    <a:lstStyle/>
                    <a:p>
                      <a:r>
                        <a:rPr lang="en-US" dirty="0"/>
                        <a:t>Efficiency/Service level</a:t>
                      </a:r>
                    </a:p>
                  </a:txBody>
                  <a:tcPr/>
                </a:tc>
                <a:extLst>
                  <a:ext uri="{0D108BD9-81ED-4DB2-BD59-A6C34878D82A}">
                    <a16:rowId xmlns:a16="http://schemas.microsoft.com/office/drawing/2014/main" val="1840352604"/>
                  </a:ext>
                </a:extLst>
              </a:tr>
              <a:tr h="370840">
                <a:tc>
                  <a:txBody>
                    <a:bodyPr/>
                    <a:lstStyle/>
                    <a:p>
                      <a:r>
                        <a:rPr lang="en-US" dirty="0"/>
                        <a:t>Compliance/Accreditation</a:t>
                      </a:r>
                    </a:p>
                  </a:txBody>
                  <a:tcPr/>
                </a:tc>
                <a:extLst>
                  <a:ext uri="{0D108BD9-81ED-4DB2-BD59-A6C34878D82A}">
                    <a16:rowId xmlns:a16="http://schemas.microsoft.com/office/drawing/2014/main" val="2844578657"/>
                  </a:ext>
                </a:extLst>
              </a:tr>
            </a:tbl>
          </a:graphicData>
        </a:graphic>
      </p:graphicFrame>
    </p:spTree>
    <p:extLst>
      <p:ext uri="{BB962C8B-B14F-4D97-AF65-F5344CB8AC3E}">
        <p14:creationId xmlns:p14="http://schemas.microsoft.com/office/powerpoint/2010/main" val="8633540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4527" y="584088"/>
            <a:ext cx="3580347" cy="2904402"/>
          </a:xfrm>
        </p:spPr>
        <p:txBody>
          <a:bodyPr/>
          <a:lstStyle/>
          <a:p>
            <a:r>
              <a:rPr lang="en-US" sz="4800" dirty="0" smtClean="0"/>
              <a:t>Ongoing Tension Between</a:t>
            </a:r>
            <a:br>
              <a:rPr lang="en-US" sz="4800" dirty="0" smtClean="0"/>
            </a:br>
            <a:r>
              <a:rPr lang="en-US" sz="4800" dirty="0" smtClean="0"/>
              <a:t>Investment  Needs and Available Resources </a:t>
            </a:r>
            <a:endParaRPr lang="en-US" sz="4800" dirty="0"/>
          </a:p>
        </p:txBody>
      </p:sp>
      <p:graphicFrame>
        <p:nvGraphicFramePr>
          <p:cNvPr id="7" name="Diagram 6"/>
          <p:cNvGraphicFramePr/>
          <p:nvPr>
            <p:extLst>
              <p:ext uri="{D42A27DB-BD31-4B8C-83A1-F6EECF244321}">
                <p14:modId xmlns:p14="http://schemas.microsoft.com/office/powerpoint/2010/main" val="3396180708"/>
              </p:ext>
            </p:extLst>
          </p:nvPr>
        </p:nvGraphicFramePr>
        <p:xfrm>
          <a:off x="3035254" y="584088"/>
          <a:ext cx="9156746" cy="5554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184527" y="6254496"/>
            <a:ext cx="11812401" cy="400110"/>
          </a:xfrm>
          <a:prstGeom prst="rect">
            <a:avLst/>
          </a:prstGeom>
          <a:noFill/>
          <a:ln>
            <a:solidFill>
              <a:schemeClr val="accent1">
                <a:shade val="95000"/>
                <a:satMod val="105000"/>
              </a:schemeClr>
            </a:solidFill>
          </a:ln>
        </p:spPr>
        <p:txBody>
          <a:bodyPr wrap="square" rtlCol="0">
            <a:spAutoFit/>
          </a:bodyPr>
          <a:lstStyle/>
          <a:p>
            <a:r>
              <a:rPr lang="en-US" sz="2000" b="1" dirty="0" smtClean="0"/>
              <a:t>Addressing our financial challenges requires all areas of University to be a part of the solution</a:t>
            </a:r>
            <a:endParaRPr lang="en-US" sz="2000" b="1" dirty="0"/>
          </a:p>
        </p:txBody>
      </p:sp>
    </p:spTree>
    <p:extLst>
      <p:ext uri="{BB962C8B-B14F-4D97-AF65-F5344CB8AC3E}">
        <p14:creationId xmlns:p14="http://schemas.microsoft.com/office/powerpoint/2010/main" val="11764685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Budget Development – Fall Financial Review</a:t>
            </a:r>
            <a:endParaRPr lang="en-US" sz="4000" dirty="0"/>
          </a:p>
        </p:txBody>
      </p:sp>
      <p:sp>
        <p:nvSpPr>
          <p:cNvPr id="3" name="Content Placeholder 2"/>
          <p:cNvSpPr>
            <a:spLocks noGrp="1"/>
          </p:cNvSpPr>
          <p:nvPr>
            <p:ph idx="1"/>
          </p:nvPr>
        </p:nvSpPr>
        <p:spPr>
          <a:xfrm>
            <a:off x="547970" y="1233006"/>
            <a:ext cx="6006353" cy="4836143"/>
          </a:xfrm>
        </p:spPr>
        <p:txBody>
          <a:bodyPr>
            <a:normAutofit fontScale="47500" lnSpcReduction="20000"/>
          </a:bodyPr>
          <a:lstStyle/>
          <a:p>
            <a:pPr marL="0" indent="0">
              <a:buNone/>
            </a:pPr>
            <a:r>
              <a:rPr lang="en-US" sz="4200" b="1" u="sng" dirty="0" smtClean="0"/>
              <a:t>Initial Central Assumptions</a:t>
            </a:r>
          </a:p>
          <a:p>
            <a:pPr marL="0" indent="0">
              <a:buNone/>
            </a:pPr>
            <a:r>
              <a:rPr lang="en-US" b="1" dirty="0" smtClean="0"/>
              <a:t>Revenue</a:t>
            </a:r>
            <a:r>
              <a:rPr lang="en-US" b="1" dirty="0"/>
              <a:t>s</a:t>
            </a:r>
            <a:endParaRPr lang="en-US" b="1" dirty="0" smtClean="0"/>
          </a:p>
          <a:p>
            <a:r>
              <a:rPr lang="en-US" dirty="0" smtClean="0">
                <a:solidFill>
                  <a:schemeClr val="tx2">
                    <a:lumMod val="75000"/>
                    <a:lumOff val="25000"/>
                  </a:schemeClr>
                </a:solidFill>
              </a:rPr>
              <a:t>State Share of Instruction (0%)</a:t>
            </a:r>
          </a:p>
          <a:p>
            <a:r>
              <a:rPr lang="en-US" dirty="0" smtClean="0">
                <a:solidFill>
                  <a:schemeClr val="tx2">
                    <a:lumMod val="75000"/>
                    <a:lumOff val="25000"/>
                  </a:schemeClr>
                </a:solidFill>
              </a:rPr>
              <a:t>Undergraduate Tuition Rates (1.3% new Freshmen only; 0% for all others)</a:t>
            </a:r>
          </a:p>
          <a:p>
            <a:r>
              <a:rPr lang="en-US" dirty="0" smtClean="0">
                <a:solidFill>
                  <a:schemeClr val="tx2">
                    <a:lumMod val="75000"/>
                    <a:lumOff val="25000"/>
                  </a:schemeClr>
                </a:solidFill>
              </a:rPr>
              <a:t>UG Enrollment (-150 = $2.1M)</a:t>
            </a:r>
          </a:p>
          <a:p>
            <a:r>
              <a:rPr lang="en-US" dirty="0" smtClean="0">
                <a:solidFill>
                  <a:schemeClr val="tx2">
                    <a:lumMod val="75000"/>
                    <a:lumOff val="25000"/>
                  </a:schemeClr>
                </a:solidFill>
              </a:rPr>
              <a:t>OTO Support from SOR (= -3.8M)</a:t>
            </a:r>
          </a:p>
          <a:p>
            <a:r>
              <a:rPr lang="en-US" dirty="0">
                <a:solidFill>
                  <a:schemeClr val="tx2">
                    <a:lumMod val="75000"/>
                    <a:lumOff val="25000"/>
                  </a:schemeClr>
                </a:solidFill>
              </a:rPr>
              <a:t>Auxiliary Contribution to SFA </a:t>
            </a:r>
            <a:r>
              <a:rPr lang="en-US" dirty="0" smtClean="0">
                <a:solidFill>
                  <a:schemeClr val="tx2">
                    <a:lumMod val="75000"/>
                    <a:lumOff val="25000"/>
                  </a:schemeClr>
                </a:solidFill>
              </a:rPr>
              <a:t>(=500K)</a:t>
            </a:r>
          </a:p>
          <a:p>
            <a:pPr marL="60325" lvl="1" indent="0">
              <a:buNone/>
            </a:pPr>
            <a:r>
              <a:rPr lang="en-US" b="1" dirty="0" smtClean="0">
                <a:solidFill>
                  <a:schemeClr val="tx2">
                    <a:lumMod val="75000"/>
                    <a:lumOff val="25000"/>
                  </a:schemeClr>
                </a:solidFill>
              </a:rPr>
              <a:t>Expenses</a:t>
            </a:r>
          </a:p>
          <a:p>
            <a:r>
              <a:rPr lang="en-US" dirty="0" smtClean="0">
                <a:solidFill>
                  <a:schemeClr val="tx2">
                    <a:lumMod val="75000"/>
                    <a:lumOff val="25000"/>
                  </a:schemeClr>
                </a:solidFill>
              </a:rPr>
              <a:t>Potential </a:t>
            </a:r>
            <a:r>
              <a:rPr lang="en-US" dirty="0">
                <a:solidFill>
                  <a:schemeClr val="tx2">
                    <a:lumMod val="75000"/>
                    <a:lumOff val="25000"/>
                  </a:schemeClr>
                </a:solidFill>
              </a:rPr>
              <a:t>Raise Pool </a:t>
            </a:r>
            <a:r>
              <a:rPr lang="en-US" dirty="0" smtClean="0">
                <a:solidFill>
                  <a:schemeClr val="tx2">
                    <a:lumMod val="75000"/>
                    <a:lumOff val="25000"/>
                  </a:schemeClr>
                </a:solidFill>
              </a:rPr>
              <a:t>(= $9.3M))</a:t>
            </a:r>
            <a:endParaRPr lang="en-US" dirty="0">
              <a:solidFill>
                <a:schemeClr val="tx2">
                  <a:lumMod val="75000"/>
                  <a:lumOff val="25000"/>
                </a:schemeClr>
              </a:solidFill>
            </a:endParaRPr>
          </a:p>
          <a:p>
            <a:r>
              <a:rPr lang="en-US" dirty="0">
                <a:solidFill>
                  <a:schemeClr val="tx2">
                    <a:lumMod val="75000"/>
                    <a:lumOff val="25000"/>
                  </a:schemeClr>
                </a:solidFill>
              </a:rPr>
              <a:t>Health Care Costs (5</a:t>
            </a:r>
            <a:r>
              <a:rPr lang="en-US" dirty="0" smtClean="0">
                <a:solidFill>
                  <a:schemeClr val="tx2">
                    <a:lumMod val="75000"/>
                    <a:lumOff val="25000"/>
                  </a:schemeClr>
                </a:solidFill>
              </a:rPr>
              <a:t>% = $2.5M)) </a:t>
            </a:r>
          </a:p>
          <a:p>
            <a:r>
              <a:rPr lang="en-US" dirty="0" smtClean="0">
                <a:solidFill>
                  <a:schemeClr val="tx2">
                    <a:lumMod val="75000"/>
                    <a:lumOff val="25000"/>
                  </a:schemeClr>
                </a:solidFill>
              </a:rPr>
              <a:t>Financial Aid (=+1.5M)</a:t>
            </a:r>
            <a:endParaRPr lang="en-US" dirty="0">
              <a:solidFill>
                <a:schemeClr val="tx2">
                  <a:lumMod val="75000"/>
                  <a:lumOff val="25000"/>
                </a:schemeClr>
              </a:solidFill>
            </a:endParaRPr>
          </a:p>
          <a:p>
            <a:r>
              <a:rPr lang="en-US" dirty="0" smtClean="0">
                <a:solidFill>
                  <a:schemeClr val="tx2">
                    <a:lumMod val="75000"/>
                    <a:lumOff val="25000"/>
                  </a:schemeClr>
                </a:solidFill>
              </a:rPr>
              <a:t>Online Learning Investment (=+$1M)</a:t>
            </a:r>
          </a:p>
          <a:p>
            <a:r>
              <a:rPr lang="en-US" dirty="0" smtClean="0">
                <a:solidFill>
                  <a:schemeClr val="tx2">
                    <a:lumMod val="75000"/>
                    <a:lumOff val="25000"/>
                  </a:schemeClr>
                </a:solidFill>
              </a:rPr>
              <a:t>Utilities (=+600K)</a:t>
            </a:r>
          </a:p>
          <a:p>
            <a:r>
              <a:rPr lang="en-US" dirty="0" smtClean="0">
                <a:solidFill>
                  <a:schemeClr val="tx2">
                    <a:lumMod val="75000"/>
                    <a:lumOff val="25000"/>
                  </a:schemeClr>
                </a:solidFill>
              </a:rPr>
              <a:t>POM (=+200K)</a:t>
            </a:r>
          </a:p>
          <a:p>
            <a:r>
              <a:rPr lang="en-US" dirty="0" smtClean="0">
                <a:solidFill>
                  <a:schemeClr val="tx2">
                    <a:lumMod val="75000"/>
                    <a:lumOff val="25000"/>
                  </a:schemeClr>
                </a:solidFill>
              </a:rPr>
              <a:t>Admin Cost Reductions (=-$2.3M)</a:t>
            </a:r>
            <a:endParaRPr lang="en-US" dirty="0">
              <a:solidFill>
                <a:schemeClr val="tx2">
                  <a:lumMod val="75000"/>
                  <a:lumOff val="25000"/>
                </a:schemeClr>
              </a:solidFill>
            </a:endParaRPr>
          </a:p>
        </p:txBody>
      </p:sp>
      <p:sp>
        <p:nvSpPr>
          <p:cNvPr id="6" name="Content Placeholder 2"/>
          <p:cNvSpPr txBox="1">
            <a:spLocks/>
          </p:cNvSpPr>
          <p:nvPr/>
        </p:nvSpPr>
        <p:spPr>
          <a:xfrm>
            <a:off x="6265064" y="1226352"/>
            <a:ext cx="5247516" cy="4198602"/>
          </a:xfrm>
          <a:prstGeom prst="rect">
            <a:avLst/>
          </a:prstGeom>
        </p:spPr>
        <p:txBody>
          <a:bodyPr>
            <a:normAutofit fontScale="55000" lnSpcReduction="20000"/>
          </a:bodyPr>
          <a:lstStyle>
            <a:lvl1pPr marL="457189" indent="-457189" algn="l" defTabSz="609585" rtl="0" eaLnBrk="1" latinLnBrk="0" hangingPunct="1">
              <a:spcBef>
                <a:spcPct val="20000"/>
              </a:spcBef>
              <a:buClr>
                <a:schemeClr val="tx1"/>
              </a:buClr>
              <a:buFont typeface="Arial"/>
              <a:buChar char="•"/>
              <a:defRPr sz="4000" b="0" i="0" kern="1200">
                <a:solidFill>
                  <a:schemeClr val="tx1">
                    <a:lumMod val="75000"/>
                  </a:schemeClr>
                </a:solidFill>
                <a:latin typeface="Arial"/>
                <a:ea typeface="+mn-ea"/>
                <a:cs typeface="Arial"/>
              </a:defRPr>
            </a:lvl1pPr>
            <a:lvl2pPr marL="990575" indent="-380990" algn="l" defTabSz="609585" rtl="0" eaLnBrk="1" latinLnBrk="0" hangingPunct="1">
              <a:spcBef>
                <a:spcPct val="20000"/>
              </a:spcBef>
              <a:buClr>
                <a:schemeClr val="tx1"/>
              </a:buClr>
              <a:buFont typeface="Arial"/>
              <a:buChar char="•"/>
              <a:defRPr sz="3600" b="0" i="0" kern="1200">
                <a:solidFill>
                  <a:schemeClr val="tx1">
                    <a:lumMod val="75000"/>
                  </a:schemeClr>
                </a:solidFill>
                <a:latin typeface="Arial"/>
                <a:ea typeface="+mn-ea"/>
                <a:cs typeface="Arial"/>
              </a:defRPr>
            </a:lvl2pPr>
            <a:lvl3pPr marL="1523962" indent="-304792" algn="l" defTabSz="609585" rtl="0" eaLnBrk="1" latinLnBrk="0" hangingPunct="1">
              <a:spcBef>
                <a:spcPct val="20000"/>
              </a:spcBef>
              <a:buClr>
                <a:schemeClr val="tx1"/>
              </a:buClr>
              <a:buFont typeface="Arial"/>
              <a:buChar char="•"/>
              <a:defRPr sz="3200" b="0" i="0" kern="1200">
                <a:solidFill>
                  <a:schemeClr val="tx1">
                    <a:lumMod val="75000"/>
                  </a:schemeClr>
                </a:solidFill>
                <a:latin typeface="Arial"/>
                <a:ea typeface="+mn-ea"/>
                <a:cs typeface="Arial"/>
              </a:defRPr>
            </a:lvl3pPr>
            <a:lvl4pPr marL="2133547" indent="-304792" algn="l" defTabSz="609585" rtl="0" eaLnBrk="1" latinLnBrk="0" hangingPunct="1">
              <a:spcBef>
                <a:spcPct val="20000"/>
              </a:spcBef>
              <a:buClr>
                <a:schemeClr val="tx1"/>
              </a:buClr>
              <a:buFont typeface="Arial"/>
              <a:buChar char="•"/>
              <a:defRPr sz="2400" b="0" i="0" kern="1200">
                <a:solidFill>
                  <a:schemeClr val="tx1">
                    <a:lumMod val="75000"/>
                  </a:schemeClr>
                </a:solidFill>
                <a:latin typeface="Arial"/>
                <a:ea typeface="+mn-ea"/>
                <a:cs typeface="Arial"/>
              </a:defRPr>
            </a:lvl4pPr>
            <a:lvl5pPr marL="2743131" indent="-304792" algn="l" defTabSz="609585" rtl="0" eaLnBrk="1" latinLnBrk="0" hangingPunct="1">
              <a:spcBef>
                <a:spcPct val="20000"/>
              </a:spcBef>
              <a:buClr>
                <a:schemeClr val="tx1"/>
              </a:buClr>
              <a:buFont typeface="Arial"/>
              <a:buChar char="•"/>
              <a:defRPr sz="2400" b="0" i="0" kern="1200">
                <a:solidFill>
                  <a:schemeClr val="tx1">
                    <a:lumMod val="75000"/>
                  </a:schemeClr>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US" sz="3600" b="1" u="sng" dirty="0" smtClean="0"/>
              <a:t>College Initial Forecasts</a:t>
            </a:r>
          </a:p>
          <a:p>
            <a:pPr marL="60325" lvl="1" indent="0">
              <a:buNone/>
            </a:pPr>
            <a:r>
              <a:rPr lang="en-US" sz="3300" b="1" dirty="0" smtClean="0"/>
              <a:t>Revenues – Usually </a:t>
            </a:r>
            <a:r>
              <a:rPr lang="en-US" sz="3300" b="1" dirty="0"/>
              <a:t>C</a:t>
            </a:r>
            <a:r>
              <a:rPr lang="en-US" sz="3300" b="1" dirty="0" smtClean="0"/>
              <a:t>onservative</a:t>
            </a:r>
          </a:p>
          <a:p>
            <a:r>
              <a:rPr lang="en-US" sz="3600" dirty="0" smtClean="0"/>
              <a:t>Off-Campus Graduate Programs</a:t>
            </a:r>
          </a:p>
          <a:p>
            <a:r>
              <a:rPr lang="en-US" sz="3600" dirty="0" smtClean="0"/>
              <a:t>Online Programs</a:t>
            </a:r>
          </a:p>
          <a:p>
            <a:r>
              <a:rPr lang="en-US" sz="3600" dirty="0" smtClean="0"/>
              <a:t>On-Campus Graduate Programs and Waivers</a:t>
            </a:r>
          </a:p>
          <a:p>
            <a:r>
              <a:rPr lang="en-US" sz="3600" dirty="0" smtClean="0"/>
              <a:t>External Sales</a:t>
            </a:r>
          </a:p>
          <a:p>
            <a:r>
              <a:rPr lang="en-US" sz="3600" dirty="0" smtClean="0"/>
              <a:t>Grant Revenue</a:t>
            </a:r>
          </a:p>
          <a:p>
            <a:r>
              <a:rPr lang="en-US" sz="3600" dirty="0" smtClean="0"/>
              <a:t>Gift and Endowment Revenue</a:t>
            </a:r>
          </a:p>
          <a:p>
            <a:pPr marL="60325" lvl="1" indent="0">
              <a:buNone/>
            </a:pPr>
            <a:r>
              <a:rPr lang="en-US" sz="3300" b="1" dirty="0" smtClean="0"/>
              <a:t>Expenditures –Usually </a:t>
            </a:r>
            <a:r>
              <a:rPr lang="en-US" sz="3300" b="1" dirty="0"/>
              <a:t>M</a:t>
            </a:r>
            <a:r>
              <a:rPr lang="en-US" sz="3300" b="1" dirty="0" smtClean="0"/>
              <a:t>aximized</a:t>
            </a:r>
          </a:p>
          <a:p>
            <a:r>
              <a:rPr lang="en-US" sz="3600" dirty="0" smtClean="0"/>
              <a:t>Hiring forecasts</a:t>
            </a:r>
          </a:p>
          <a:p>
            <a:r>
              <a:rPr lang="en-US" sz="3600" dirty="0" smtClean="0"/>
              <a:t>Expenses for new programs</a:t>
            </a:r>
          </a:p>
          <a:p>
            <a:r>
              <a:rPr lang="en-US" sz="3600" dirty="0" smtClean="0"/>
              <a:t>Grant Expenditures</a:t>
            </a:r>
          </a:p>
          <a:p>
            <a:r>
              <a:rPr lang="en-US" sz="3600" dirty="0" smtClean="0"/>
              <a:t>Supplies and Services</a:t>
            </a:r>
          </a:p>
          <a:p>
            <a:pPr lvl="2"/>
            <a:endParaRPr lang="en-US" dirty="0"/>
          </a:p>
        </p:txBody>
      </p:sp>
      <p:sp>
        <p:nvSpPr>
          <p:cNvPr id="8" name="Title 1"/>
          <p:cNvSpPr txBox="1">
            <a:spLocks/>
          </p:cNvSpPr>
          <p:nvPr/>
        </p:nvSpPr>
        <p:spPr>
          <a:xfrm>
            <a:off x="547970" y="6073928"/>
            <a:ext cx="11422063" cy="760049"/>
          </a:xfrm>
          <a:prstGeom prst="rect">
            <a:avLst/>
          </a:prstGeom>
        </p:spPr>
        <p:txBody>
          <a:bodyPr vert="horz">
            <a:noAutofit/>
          </a:bodyPr>
          <a:lstStyle>
            <a:lvl1pPr algn="l" defTabSz="609585" rtl="0" eaLnBrk="1" latinLnBrk="0" hangingPunct="1">
              <a:spcBef>
                <a:spcPct val="0"/>
              </a:spcBef>
              <a:buNone/>
              <a:defRPr sz="5400" b="1" i="0" kern="1200">
                <a:solidFill>
                  <a:schemeClr val="bg2"/>
                </a:solidFill>
                <a:latin typeface="Arial"/>
                <a:ea typeface="+mj-ea"/>
                <a:cs typeface="Arial"/>
              </a:defRPr>
            </a:lvl1pPr>
          </a:lstStyle>
          <a:p>
            <a:r>
              <a:rPr lang="en-US" sz="3200" dirty="0" smtClean="0"/>
              <a:t>Typically Results in $15-20M Imbalance; $23M This Year</a:t>
            </a:r>
            <a:endParaRPr lang="en-US" sz="3200" dirty="0"/>
          </a:p>
        </p:txBody>
      </p:sp>
      <p:cxnSp>
        <p:nvCxnSpPr>
          <p:cNvPr id="7" name="Straight Connector 6"/>
          <p:cNvCxnSpPr/>
          <p:nvPr/>
        </p:nvCxnSpPr>
        <p:spPr>
          <a:xfrm>
            <a:off x="5821110" y="1020799"/>
            <a:ext cx="0" cy="500256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7878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980" y="283505"/>
            <a:ext cx="11422063" cy="760049"/>
          </a:xfrm>
        </p:spPr>
        <p:txBody>
          <a:bodyPr/>
          <a:lstStyle/>
          <a:p>
            <a:r>
              <a:rPr lang="en-US" sz="4000" dirty="0" smtClean="0"/>
              <a:t>Budget Development – January </a:t>
            </a:r>
            <a:r>
              <a:rPr lang="en-US" sz="4000" dirty="0"/>
              <a:t>R</a:t>
            </a:r>
            <a:r>
              <a:rPr lang="en-US" sz="4000" dirty="0" smtClean="0"/>
              <a:t>efinement </a:t>
            </a:r>
            <a:endParaRPr lang="en-US" sz="4000" dirty="0"/>
          </a:p>
        </p:txBody>
      </p:sp>
      <p:sp>
        <p:nvSpPr>
          <p:cNvPr id="3" name="Content Placeholder 2"/>
          <p:cNvSpPr>
            <a:spLocks noGrp="1"/>
          </p:cNvSpPr>
          <p:nvPr>
            <p:ph idx="1"/>
          </p:nvPr>
        </p:nvSpPr>
        <p:spPr>
          <a:xfrm>
            <a:off x="272324" y="1043554"/>
            <a:ext cx="5244978" cy="4836143"/>
          </a:xfrm>
        </p:spPr>
        <p:txBody>
          <a:bodyPr>
            <a:noAutofit/>
          </a:bodyPr>
          <a:lstStyle/>
          <a:p>
            <a:pPr marL="0" indent="0">
              <a:buNone/>
            </a:pPr>
            <a:r>
              <a:rPr lang="en-US" sz="2000" b="1" u="sng" dirty="0" smtClean="0"/>
              <a:t>Revised Central Assumptions </a:t>
            </a:r>
          </a:p>
          <a:p>
            <a:pPr marL="0" indent="0">
              <a:buNone/>
            </a:pPr>
            <a:r>
              <a:rPr lang="en-US" sz="2000" b="1" dirty="0" smtClean="0"/>
              <a:t>Revenue</a:t>
            </a:r>
          </a:p>
          <a:p>
            <a:pPr marL="388938" lvl="1" indent="-379413"/>
            <a:r>
              <a:rPr lang="en-US" sz="2000" dirty="0" smtClean="0">
                <a:solidFill>
                  <a:schemeClr val="tx2">
                    <a:lumMod val="75000"/>
                    <a:lumOff val="25000"/>
                  </a:schemeClr>
                </a:solidFill>
              </a:rPr>
              <a:t>Adjusted SSI Forecast (=+$3.2M with 1.9M shift from RHE to Athens)</a:t>
            </a:r>
          </a:p>
          <a:p>
            <a:pPr marL="388938" lvl="1" indent="-379413"/>
            <a:r>
              <a:rPr lang="en-US" sz="2000" dirty="0" smtClean="0">
                <a:solidFill>
                  <a:schemeClr val="tx2">
                    <a:lumMod val="75000"/>
                    <a:lumOff val="25000"/>
                  </a:schemeClr>
                </a:solidFill>
              </a:rPr>
              <a:t>Scholarship Leveraging Investment (=+2.1M Investment to Yield 99 more students; Net Tuition Impact = +500K)</a:t>
            </a:r>
          </a:p>
          <a:p>
            <a:pPr marL="388938" lvl="1" indent="-379413"/>
            <a:r>
              <a:rPr lang="en-US" sz="2000" dirty="0" smtClean="0">
                <a:solidFill>
                  <a:schemeClr val="tx2">
                    <a:lumMod val="75000"/>
                    <a:lumOff val="25000"/>
                  </a:schemeClr>
                </a:solidFill>
              </a:rPr>
              <a:t>Decreased Retention Projection (=-400K)</a:t>
            </a:r>
          </a:p>
          <a:p>
            <a:pPr marL="0" lvl="1" indent="0">
              <a:buNone/>
            </a:pPr>
            <a:r>
              <a:rPr lang="en-US" sz="2000" b="1" dirty="0" smtClean="0"/>
              <a:t>Expenses</a:t>
            </a:r>
            <a:endParaRPr lang="en-US" sz="1600" b="1" dirty="0" smtClean="0"/>
          </a:p>
          <a:p>
            <a:pPr marL="379413" lvl="1" indent="-379413"/>
            <a:r>
              <a:rPr lang="en-US" sz="2000" dirty="0" smtClean="0">
                <a:solidFill>
                  <a:schemeClr val="tx2">
                    <a:lumMod val="75000"/>
                    <a:lumOff val="25000"/>
                  </a:schemeClr>
                </a:solidFill>
              </a:rPr>
              <a:t>Changes to Compensation Assumptions (= -$1.3M; Raise Pool from 2% to 1.5%)</a:t>
            </a:r>
            <a:endParaRPr lang="en-US" sz="2000" dirty="0">
              <a:solidFill>
                <a:schemeClr val="tx2">
                  <a:lumMod val="75000"/>
                  <a:lumOff val="25000"/>
                </a:schemeClr>
              </a:solidFill>
            </a:endParaRPr>
          </a:p>
          <a:p>
            <a:pPr marL="379413" lvl="1" indent="-379413"/>
            <a:r>
              <a:rPr lang="en-US" sz="2000" dirty="0">
                <a:solidFill>
                  <a:schemeClr val="tx2">
                    <a:lumMod val="75000"/>
                    <a:lumOff val="25000"/>
                  </a:schemeClr>
                </a:solidFill>
              </a:rPr>
              <a:t>Health Care Costs </a:t>
            </a:r>
            <a:r>
              <a:rPr lang="en-US" sz="2000" dirty="0" smtClean="0">
                <a:solidFill>
                  <a:schemeClr val="tx2">
                    <a:lumMod val="75000"/>
                    <a:lumOff val="25000"/>
                  </a:schemeClr>
                </a:solidFill>
              </a:rPr>
              <a:t>(= -$</a:t>
            </a:r>
            <a:r>
              <a:rPr lang="en-US" sz="2000" dirty="0">
                <a:solidFill>
                  <a:schemeClr val="tx2">
                    <a:lumMod val="75000"/>
                    <a:lumOff val="25000"/>
                  </a:schemeClr>
                </a:solidFill>
              </a:rPr>
              <a:t>1.25M; 5% reduced to 2.5% )</a:t>
            </a:r>
            <a:endParaRPr lang="en-US" sz="2000" dirty="0" smtClean="0">
              <a:solidFill>
                <a:schemeClr val="tx2">
                  <a:lumMod val="75000"/>
                  <a:lumOff val="25000"/>
                </a:schemeClr>
              </a:solidFill>
            </a:endParaRPr>
          </a:p>
        </p:txBody>
      </p:sp>
      <p:sp>
        <p:nvSpPr>
          <p:cNvPr id="6" name="Content Placeholder 2"/>
          <p:cNvSpPr txBox="1">
            <a:spLocks/>
          </p:cNvSpPr>
          <p:nvPr/>
        </p:nvSpPr>
        <p:spPr>
          <a:xfrm>
            <a:off x="6155763" y="1067571"/>
            <a:ext cx="5926936" cy="3803250"/>
          </a:xfrm>
          <a:prstGeom prst="rect">
            <a:avLst/>
          </a:prstGeom>
        </p:spPr>
        <p:txBody>
          <a:bodyPr>
            <a:noAutofit/>
          </a:bodyPr>
          <a:lstStyle>
            <a:lvl1pPr marL="457189" indent="-457189" algn="l" defTabSz="609585" rtl="0" eaLnBrk="1" latinLnBrk="0" hangingPunct="1">
              <a:spcBef>
                <a:spcPct val="20000"/>
              </a:spcBef>
              <a:buClr>
                <a:schemeClr val="tx1"/>
              </a:buClr>
              <a:buFont typeface="Arial"/>
              <a:buChar char="•"/>
              <a:defRPr sz="4000" b="0" i="0" kern="1200">
                <a:solidFill>
                  <a:schemeClr val="tx1">
                    <a:lumMod val="75000"/>
                  </a:schemeClr>
                </a:solidFill>
                <a:latin typeface="Arial"/>
                <a:ea typeface="+mn-ea"/>
                <a:cs typeface="Arial"/>
              </a:defRPr>
            </a:lvl1pPr>
            <a:lvl2pPr marL="990575" indent="-380990" algn="l" defTabSz="609585" rtl="0" eaLnBrk="1" latinLnBrk="0" hangingPunct="1">
              <a:spcBef>
                <a:spcPct val="20000"/>
              </a:spcBef>
              <a:buClr>
                <a:schemeClr val="tx1"/>
              </a:buClr>
              <a:buFont typeface="Arial"/>
              <a:buChar char="•"/>
              <a:defRPr sz="3600" b="0" i="0" kern="1200">
                <a:solidFill>
                  <a:schemeClr val="tx1">
                    <a:lumMod val="75000"/>
                  </a:schemeClr>
                </a:solidFill>
                <a:latin typeface="Arial"/>
                <a:ea typeface="+mn-ea"/>
                <a:cs typeface="Arial"/>
              </a:defRPr>
            </a:lvl2pPr>
            <a:lvl3pPr marL="1523962" indent="-304792" algn="l" defTabSz="609585" rtl="0" eaLnBrk="1" latinLnBrk="0" hangingPunct="1">
              <a:spcBef>
                <a:spcPct val="20000"/>
              </a:spcBef>
              <a:buClr>
                <a:schemeClr val="tx1"/>
              </a:buClr>
              <a:buFont typeface="Arial"/>
              <a:buChar char="•"/>
              <a:defRPr sz="3200" b="0" i="0" kern="1200">
                <a:solidFill>
                  <a:schemeClr val="tx1">
                    <a:lumMod val="75000"/>
                  </a:schemeClr>
                </a:solidFill>
                <a:latin typeface="Arial"/>
                <a:ea typeface="+mn-ea"/>
                <a:cs typeface="Arial"/>
              </a:defRPr>
            </a:lvl3pPr>
            <a:lvl4pPr marL="2133547" indent="-304792" algn="l" defTabSz="609585" rtl="0" eaLnBrk="1" latinLnBrk="0" hangingPunct="1">
              <a:spcBef>
                <a:spcPct val="20000"/>
              </a:spcBef>
              <a:buClr>
                <a:schemeClr val="tx1"/>
              </a:buClr>
              <a:buFont typeface="Arial"/>
              <a:buChar char="•"/>
              <a:defRPr sz="2400" b="0" i="0" kern="1200">
                <a:solidFill>
                  <a:schemeClr val="tx1">
                    <a:lumMod val="75000"/>
                  </a:schemeClr>
                </a:solidFill>
                <a:latin typeface="Arial"/>
                <a:ea typeface="+mn-ea"/>
                <a:cs typeface="Arial"/>
              </a:defRPr>
            </a:lvl4pPr>
            <a:lvl5pPr marL="2743131" indent="-304792" algn="l" defTabSz="609585" rtl="0" eaLnBrk="1" latinLnBrk="0" hangingPunct="1">
              <a:spcBef>
                <a:spcPct val="20000"/>
              </a:spcBef>
              <a:buClr>
                <a:schemeClr val="tx1"/>
              </a:buClr>
              <a:buFont typeface="Arial"/>
              <a:buChar char="•"/>
              <a:defRPr sz="2400" b="0" i="0" kern="1200">
                <a:solidFill>
                  <a:schemeClr val="tx1">
                    <a:lumMod val="75000"/>
                  </a:schemeClr>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US" sz="2000" b="1" u="sng" dirty="0" smtClean="0"/>
              <a:t>College Updated Forecasts</a:t>
            </a:r>
          </a:p>
          <a:p>
            <a:pPr marL="401638" lvl="1" indent="-379413"/>
            <a:r>
              <a:rPr lang="en-US" sz="2000" dirty="0" smtClean="0"/>
              <a:t>More Accurate Revenue Projections for graduate and online enrollments</a:t>
            </a:r>
          </a:p>
          <a:p>
            <a:pPr marL="935025" lvl="2" indent="-379413"/>
            <a:r>
              <a:rPr lang="en-US" sz="1600" dirty="0"/>
              <a:t>Additional off-campus programs in Business (Analytics, MS in Management, Master’s of Accountancy), Education (Master’s in Tennis Coaching), Fine Arts (BFA Film, MFA Music Education, MFA Art Therapy), Health Sciences (Online Social Work)</a:t>
            </a:r>
          </a:p>
          <a:p>
            <a:pPr marL="401638" lvl="1" indent="-379413"/>
            <a:r>
              <a:rPr lang="en-US" sz="2000" dirty="0" smtClean="0"/>
              <a:t>More Accurate Expenditure Projections</a:t>
            </a:r>
          </a:p>
          <a:p>
            <a:pPr marL="935025" lvl="2" indent="-379413"/>
            <a:r>
              <a:rPr lang="en-US" sz="1600" dirty="0" smtClean="0"/>
              <a:t>Renegotiated Pearson contracts</a:t>
            </a:r>
          </a:p>
          <a:p>
            <a:pPr marL="935025" lvl="2" indent="-379413"/>
            <a:r>
              <a:rPr lang="en-US" sz="1600" dirty="0" smtClean="0"/>
              <a:t>Reductions to vacant lines</a:t>
            </a:r>
          </a:p>
          <a:p>
            <a:pPr marL="935025" lvl="2" indent="-379413"/>
            <a:r>
              <a:rPr lang="en-US" sz="1600" dirty="0" smtClean="0"/>
              <a:t>Updated results from searches</a:t>
            </a:r>
            <a:endParaRPr lang="en-US" sz="2000" dirty="0"/>
          </a:p>
          <a:p>
            <a:pPr marL="401638" lvl="1" indent="-379413"/>
            <a:r>
              <a:rPr lang="en-US" sz="2000" dirty="0" smtClean="0"/>
              <a:t>Just wrapping up February round of financial reviews with each college</a:t>
            </a:r>
            <a:endParaRPr lang="en-US" sz="1800" dirty="0"/>
          </a:p>
        </p:txBody>
      </p:sp>
      <p:sp>
        <p:nvSpPr>
          <p:cNvPr id="8" name="Title 1"/>
          <p:cNvSpPr txBox="1">
            <a:spLocks/>
          </p:cNvSpPr>
          <p:nvPr/>
        </p:nvSpPr>
        <p:spPr>
          <a:xfrm>
            <a:off x="323149" y="5686280"/>
            <a:ext cx="5194153" cy="477033"/>
          </a:xfrm>
          <a:prstGeom prst="rect">
            <a:avLst/>
          </a:prstGeom>
        </p:spPr>
        <p:txBody>
          <a:bodyPr vert="horz">
            <a:noAutofit/>
          </a:bodyPr>
          <a:lstStyle>
            <a:lvl1pPr algn="l" defTabSz="609585" rtl="0" eaLnBrk="1" latinLnBrk="0" hangingPunct="1">
              <a:spcBef>
                <a:spcPct val="0"/>
              </a:spcBef>
              <a:buNone/>
              <a:defRPr sz="5400" b="1" i="0" kern="1200">
                <a:solidFill>
                  <a:schemeClr val="bg2"/>
                </a:solidFill>
                <a:latin typeface="Arial"/>
                <a:ea typeface="+mj-ea"/>
                <a:cs typeface="Arial"/>
              </a:defRPr>
            </a:lvl1pPr>
          </a:lstStyle>
          <a:p>
            <a:r>
              <a:rPr lang="en-US" sz="2000" dirty="0" smtClean="0"/>
              <a:t>Resulted in </a:t>
            </a:r>
            <a:r>
              <a:rPr lang="en-US" sz="2000" dirty="0"/>
              <a:t>5.9M reduction to imbalance</a:t>
            </a:r>
          </a:p>
        </p:txBody>
      </p:sp>
      <p:sp>
        <p:nvSpPr>
          <p:cNvPr id="7" name="Title 1"/>
          <p:cNvSpPr txBox="1">
            <a:spLocks/>
          </p:cNvSpPr>
          <p:nvPr/>
        </p:nvSpPr>
        <p:spPr>
          <a:xfrm>
            <a:off x="6155763" y="5686280"/>
            <a:ext cx="5716160" cy="477033"/>
          </a:xfrm>
          <a:prstGeom prst="rect">
            <a:avLst/>
          </a:prstGeom>
        </p:spPr>
        <p:txBody>
          <a:bodyPr vert="horz">
            <a:noAutofit/>
          </a:bodyPr>
          <a:lstStyle>
            <a:lvl1pPr algn="l" defTabSz="609585" rtl="0" eaLnBrk="1" latinLnBrk="0" hangingPunct="1">
              <a:spcBef>
                <a:spcPct val="0"/>
              </a:spcBef>
              <a:buNone/>
              <a:defRPr sz="5400" b="1" i="0" kern="1200">
                <a:solidFill>
                  <a:schemeClr val="bg2"/>
                </a:solidFill>
                <a:latin typeface="Arial"/>
                <a:ea typeface="+mj-ea"/>
                <a:cs typeface="Arial"/>
              </a:defRPr>
            </a:lvl1pPr>
          </a:lstStyle>
          <a:p>
            <a:r>
              <a:rPr lang="en-US" sz="2000" dirty="0" smtClean="0"/>
              <a:t>Projected </a:t>
            </a:r>
            <a:r>
              <a:rPr lang="en-US" sz="2000" dirty="0"/>
              <a:t>$1.3M reduction to imbalance</a:t>
            </a:r>
          </a:p>
          <a:p>
            <a:endParaRPr lang="en-US" sz="1800" dirty="0"/>
          </a:p>
        </p:txBody>
      </p:sp>
      <p:sp>
        <p:nvSpPr>
          <p:cNvPr id="9" name="Title 1"/>
          <p:cNvSpPr txBox="1">
            <a:spLocks/>
          </p:cNvSpPr>
          <p:nvPr/>
        </p:nvSpPr>
        <p:spPr>
          <a:xfrm>
            <a:off x="1952905" y="6163313"/>
            <a:ext cx="10129794" cy="1498614"/>
          </a:xfrm>
          <a:prstGeom prst="rect">
            <a:avLst/>
          </a:prstGeom>
        </p:spPr>
        <p:txBody>
          <a:bodyPr vert="horz">
            <a:noAutofit/>
          </a:bodyPr>
          <a:lstStyle>
            <a:lvl1pPr algn="l" defTabSz="609585" rtl="0" eaLnBrk="1" latinLnBrk="0" hangingPunct="1">
              <a:spcBef>
                <a:spcPct val="0"/>
              </a:spcBef>
              <a:buNone/>
              <a:defRPr sz="5400" b="1" i="0" kern="1200">
                <a:solidFill>
                  <a:schemeClr val="bg2"/>
                </a:solidFill>
                <a:latin typeface="Arial"/>
                <a:ea typeface="+mj-ea"/>
                <a:cs typeface="Arial"/>
              </a:defRPr>
            </a:lvl1pPr>
          </a:lstStyle>
          <a:p>
            <a:r>
              <a:rPr lang="en-US" sz="3200" dirty="0" smtClean="0"/>
              <a:t>$23M Imbalance Currently Reduced to $15.8M </a:t>
            </a:r>
            <a:endParaRPr lang="en-US" sz="3200" dirty="0"/>
          </a:p>
        </p:txBody>
      </p:sp>
      <p:cxnSp>
        <p:nvCxnSpPr>
          <p:cNvPr id="10" name="Straight Connector 9"/>
          <p:cNvCxnSpPr/>
          <p:nvPr/>
        </p:nvCxnSpPr>
        <p:spPr>
          <a:xfrm>
            <a:off x="5821110" y="1020799"/>
            <a:ext cx="0" cy="500256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8752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736999" y="1788744"/>
            <a:ext cx="3826205" cy="3805007"/>
          </a:xfrm>
          <a:prstGeom prst="rect">
            <a:avLst/>
          </a:prstGeom>
        </p:spPr>
      </p:pic>
      <p:sp>
        <p:nvSpPr>
          <p:cNvPr id="2" name="Title 1"/>
          <p:cNvSpPr>
            <a:spLocks noGrp="1"/>
          </p:cNvSpPr>
          <p:nvPr>
            <p:ph type="title"/>
          </p:nvPr>
        </p:nvSpPr>
        <p:spPr>
          <a:xfrm>
            <a:off x="547970" y="260750"/>
            <a:ext cx="11422063" cy="760049"/>
          </a:xfrm>
        </p:spPr>
        <p:txBody>
          <a:bodyPr/>
          <a:lstStyle/>
          <a:p>
            <a:r>
              <a:rPr lang="en-US" sz="4000" dirty="0" smtClean="0"/>
              <a:t>Budget Development – Next Steps</a:t>
            </a:r>
            <a:endParaRPr lang="en-US" sz="4000" dirty="0"/>
          </a:p>
        </p:txBody>
      </p:sp>
      <p:sp>
        <p:nvSpPr>
          <p:cNvPr id="3" name="Content Placeholder 2"/>
          <p:cNvSpPr>
            <a:spLocks noGrp="1"/>
          </p:cNvSpPr>
          <p:nvPr>
            <p:ph idx="1"/>
          </p:nvPr>
        </p:nvSpPr>
        <p:spPr>
          <a:xfrm>
            <a:off x="751141" y="1020799"/>
            <a:ext cx="10642620" cy="1737421"/>
          </a:xfrm>
        </p:spPr>
        <p:txBody>
          <a:bodyPr>
            <a:noAutofit/>
          </a:bodyPr>
          <a:lstStyle/>
          <a:p>
            <a:pPr marL="0" indent="0">
              <a:buNone/>
            </a:pPr>
            <a:r>
              <a:rPr lang="en-US" sz="2800" dirty="0" smtClean="0"/>
              <a:t>Continued Refinement of College Revenue/Expense Projections</a:t>
            </a:r>
          </a:p>
          <a:p>
            <a:pPr marL="0" indent="0">
              <a:buNone/>
            </a:pPr>
            <a:r>
              <a:rPr lang="en-US" sz="2800" dirty="0" smtClean="0"/>
              <a:t>Updating information gathered from theoretical 7% reduction exercise</a:t>
            </a:r>
          </a:p>
          <a:p>
            <a:pPr marL="0" indent="0">
              <a:buNone/>
            </a:pPr>
            <a:endParaRPr lang="en-US" sz="2800" dirty="0"/>
          </a:p>
        </p:txBody>
      </p:sp>
      <p:sp>
        <p:nvSpPr>
          <p:cNvPr id="4" name="Content Placeholder 2"/>
          <p:cNvSpPr txBox="1">
            <a:spLocks/>
          </p:cNvSpPr>
          <p:nvPr/>
        </p:nvSpPr>
        <p:spPr>
          <a:xfrm>
            <a:off x="547970" y="2333836"/>
            <a:ext cx="6512533" cy="5511495"/>
          </a:xfrm>
          <a:prstGeom prst="rect">
            <a:avLst/>
          </a:prstGeom>
        </p:spPr>
        <p:txBody>
          <a:bodyPr>
            <a:noAutofit/>
          </a:bodyPr>
          <a:lstStyle>
            <a:lvl1pPr marL="457189" indent="-457189" algn="l" defTabSz="609585" rtl="0" eaLnBrk="1" latinLnBrk="0" hangingPunct="1">
              <a:spcBef>
                <a:spcPct val="20000"/>
              </a:spcBef>
              <a:buClr>
                <a:schemeClr val="tx1"/>
              </a:buClr>
              <a:buFont typeface="Arial"/>
              <a:buChar char="•"/>
              <a:defRPr sz="4000" b="0" i="0" kern="1200">
                <a:solidFill>
                  <a:schemeClr val="tx1">
                    <a:lumMod val="75000"/>
                  </a:schemeClr>
                </a:solidFill>
                <a:latin typeface="Arial"/>
                <a:ea typeface="+mn-ea"/>
                <a:cs typeface="Arial"/>
              </a:defRPr>
            </a:lvl1pPr>
            <a:lvl2pPr marL="990575" indent="-380990" algn="l" defTabSz="609585" rtl="0" eaLnBrk="1" latinLnBrk="0" hangingPunct="1">
              <a:spcBef>
                <a:spcPct val="20000"/>
              </a:spcBef>
              <a:buClr>
                <a:schemeClr val="tx1"/>
              </a:buClr>
              <a:buFont typeface="Arial"/>
              <a:buChar char="•"/>
              <a:defRPr sz="3600" b="0" i="0" kern="1200">
                <a:solidFill>
                  <a:schemeClr val="tx1">
                    <a:lumMod val="75000"/>
                  </a:schemeClr>
                </a:solidFill>
                <a:latin typeface="Arial"/>
                <a:ea typeface="+mn-ea"/>
                <a:cs typeface="Arial"/>
              </a:defRPr>
            </a:lvl2pPr>
            <a:lvl3pPr marL="1523962" indent="-304792" algn="l" defTabSz="609585" rtl="0" eaLnBrk="1" latinLnBrk="0" hangingPunct="1">
              <a:spcBef>
                <a:spcPct val="20000"/>
              </a:spcBef>
              <a:buClr>
                <a:schemeClr val="tx1"/>
              </a:buClr>
              <a:buFont typeface="Arial"/>
              <a:buChar char="•"/>
              <a:defRPr sz="3200" b="0" i="0" kern="1200">
                <a:solidFill>
                  <a:schemeClr val="tx1">
                    <a:lumMod val="75000"/>
                  </a:schemeClr>
                </a:solidFill>
                <a:latin typeface="Arial"/>
                <a:ea typeface="+mn-ea"/>
                <a:cs typeface="Arial"/>
              </a:defRPr>
            </a:lvl3pPr>
            <a:lvl4pPr marL="2133547" indent="-304792" algn="l" defTabSz="609585" rtl="0" eaLnBrk="1" latinLnBrk="0" hangingPunct="1">
              <a:spcBef>
                <a:spcPct val="20000"/>
              </a:spcBef>
              <a:buClr>
                <a:schemeClr val="tx1"/>
              </a:buClr>
              <a:buFont typeface="Arial"/>
              <a:buChar char="•"/>
              <a:defRPr sz="2400" b="0" i="0" kern="1200">
                <a:solidFill>
                  <a:schemeClr val="tx1">
                    <a:lumMod val="75000"/>
                  </a:schemeClr>
                </a:solidFill>
                <a:latin typeface="Arial"/>
                <a:ea typeface="+mn-ea"/>
                <a:cs typeface="Arial"/>
              </a:defRPr>
            </a:lvl4pPr>
            <a:lvl5pPr marL="2743131" indent="-304792" algn="l" defTabSz="609585" rtl="0" eaLnBrk="1" latinLnBrk="0" hangingPunct="1">
              <a:spcBef>
                <a:spcPct val="20000"/>
              </a:spcBef>
              <a:buClr>
                <a:schemeClr val="tx1"/>
              </a:buClr>
              <a:buFont typeface="Arial"/>
              <a:buChar char="•"/>
              <a:defRPr sz="2400" b="0" i="0" kern="1200">
                <a:solidFill>
                  <a:schemeClr val="tx1">
                    <a:lumMod val="75000"/>
                  </a:schemeClr>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Font typeface="Arial"/>
              <a:buNone/>
            </a:pPr>
            <a:r>
              <a:rPr lang="en-US" sz="2400" dirty="0" smtClean="0"/>
              <a:t> </a:t>
            </a:r>
          </a:p>
          <a:p>
            <a:pPr marL="0" indent="0">
              <a:buFont typeface="Arial"/>
              <a:buNone/>
            </a:pPr>
            <a:r>
              <a:rPr lang="en-US" sz="2400" b="1" u="sng" dirty="0" smtClean="0"/>
              <a:t>College Targets – Not Set Yet</a:t>
            </a:r>
          </a:p>
          <a:p>
            <a:pPr marL="230188" indent="-230188"/>
            <a:r>
              <a:rPr lang="en-US" sz="2400" dirty="0" smtClean="0"/>
              <a:t>Can be a combination of additional revenue and expense reduction</a:t>
            </a:r>
          </a:p>
          <a:p>
            <a:pPr marL="230188" indent="-230188"/>
            <a:r>
              <a:rPr lang="en-US" sz="2400" dirty="0" smtClean="0"/>
              <a:t>Reduction Proportionality - Not greater than nor over a shorter period of time compared to Administrative reductions</a:t>
            </a:r>
          </a:p>
          <a:p>
            <a:pPr marL="230188" indent="-230188"/>
            <a:r>
              <a:rPr lang="en-US" sz="2400" dirty="0" smtClean="0"/>
              <a:t>Strategic Reductions – Bridging strategies are being developed to ensure that any college reductions are as strategic as possible </a:t>
            </a:r>
          </a:p>
          <a:p>
            <a:pPr marL="0" indent="0">
              <a:buFont typeface="Arial"/>
              <a:buNone/>
            </a:pPr>
            <a:endParaRPr lang="en-US" sz="2400" dirty="0" smtClean="0"/>
          </a:p>
          <a:p>
            <a:pPr marL="0" indent="0">
              <a:buFont typeface="Arial"/>
              <a:buNone/>
            </a:pPr>
            <a:endParaRPr lang="en-US" sz="2400" dirty="0" smtClean="0"/>
          </a:p>
          <a:p>
            <a:pPr marL="0" indent="0">
              <a:buFont typeface="Arial"/>
              <a:buNone/>
            </a:pPr>
            <a:endParaRPr lang="en-US" sz="2400" dirty="0" smtClean="0"/>
          </a:p>
          <a:p>
            <a:pPr marL="0" indent="0">
              <a:buFont typeface="Arial"/>
              <a:buNone/>
            </a:pPr>
            <a:r>
              <a:rPr lang="en-US" sz="2400" dirty="0" err="1" smtClean="0"/>
              <a:t>Ç</a:t>
            </a:r>
            <a:r>
              <a:rPr lang="en-US" sz="2400" dirty="0" smtClean="0"/>
              <a:t>√</a:t>
            </a:r>
          </a:p>
        </p:txBody>
      </p:sp>
      <p:pic>
        <p:nvPicPr>
          <p:cNvPr id="6" name="Picture 5"/>
          <p:cNvPicPr>
            <a:picLocks noChangeAspect="1"/>
          </p:cNvPicPr>
          <p:nvPr/>
        </p:nvPicPr>
        <p:blipFill>
          <a:blip r:embed="rId3"/>
          <a:stretch>
            <a:fillRect/>
          </a:stretch>
        </p:blipFill>
        <p:spPr>
          <a:xfrm>
            <a:off x="9578935" y="5299695"/>
            <a:ext cx="2613065" cy="1455523"/>
          </a:xfrm>
          <a:prstGeom prst="rect">
            <a:avLst/>
          </a:prstGeom>
        </p:spPr>
      </p:pic>
    </p:spTree>
    <p:extLst>
      <p:ext uri="{BB962C8B-B14F-4D97-AF65-F5344CB8AC3E}">
        <p14:creationId xmlns:p14="http://schemas.microsoft.com/office/powerpoint/2010/main" val="2548088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970" y="260750"/>
            <a:ext cx="11422063" cy="760049"/>
          </a:xfrm>
        </p:spPr>
        <p:txBody>
          <a:bodyPr/>
          <a:lstStyle/>
          <a:p>
            <a:r>
              <a:rPr lang="en-US" sz="4000" dirty="0" smtClean="0"/>
              <a:t>Budget Development – Next Steps</a:t>
            </a:r>
            <a:endParaRPr lang="en-US" sz="4000" dirty="0"/>
          </a:p>
        </p:txBody>
      </p:sp>
      <p:sp>
        <p:nvSpPr>
          <p:cNvPr id="3" name="Content Placeholder 2"/>
          <p:cNvSpPr>
            <a:spLocks noGrp="1"/>
          </p:cNvSpPr>
          <p:nvPr>
            <p:ph idx="1"/>
          </p:nvPr>
        </p:nvSpPr>
        <p:spPr>
          <a:xfrm>
            <a:off x="192713" y="1401580"/>
            <a:ext cx="5004283" cy="5456420"/>
          </a:xfrm>
        </p:spPr>
        <p:txBody>
          <a:bodyPr>
            <a:noAutofit/>
          </a:bodyPr>
          <a:lstStyle/>
          <a:p>
            <a:pPr marL="0" indent="0">
              <a:buNone/>
            </a:pPr>
            <a:r>
              <a:rPr lang="en-US" sz="2000" b="1" u="sng" dirty="0" smtClean="0"/>
              <a:t>Administrative Units</a:t>
            </a:r>
          </a:p>
          <a:p>
            <a:pPr marL="230188" indent="-230188"/>
            <a:r>
              <a:rPr lang="en-US" sz="1800" dirty="0" smtClean="0"/>
              <a:t>Still committed to 7% reductions to base funding from FY18 to FY20</a:t>
            </a:r>
          </a:p>
          <a:p>
            <a:pPr marL="230188" indent="-230188"/>
            <a:r>
              <a:rPr lang="en-US" sz="1800" dirty="0" smtClean="0"/>
              <a:t>Have achieved reductions in FY18 of </a:t>
            </a:r>
            <a:r>
              <a:rPr lang="en-US" sz="1800" dirty="0"/>
              <a:t>3</a:t>
            </a:r>
            <a:r>
              <a:rPr lang="en-US" sz="1800" dirty="0" smtClean="0"/>
              <a:t>% to 5%, depending on unit</a:t>
            </a:r>
          </a:p>
          <a:p>
            <a:pPr marL="230188" indent="-230188"/>
            <a:r>
              <a:rPr lang="en-US" sz="1800" dirty="0" smtClean="0"/>
              <a:t>Plans being submitted to achieve the remainder of the 7%</a:t>
            </a:r>
          </a:p>
          <a:p>
            <a:pPr marL="230188" indent="-230188"/>
            <a:r>
              <a:rPr lang="en-US" sz="1800" dirty="0" smtClean="0"/>
              <a:t>Minimize impact on academic mission</a:t>
            </a:r>
          </a:p>
          <a:p>
            <a:pPr marL="230188" indent="-230188"/>
            <a:r>
              <a:rPr lang="en-US" sz="1800" dirty="0" smtClean="0"/>
              <a:t>Additional reductions are possible</a:t>
            </a:r>
          </a:p>
          <a:p>
            <a:pPr marL="230188" indent="-230188"/>
            <a:r>
              <a:rPr lang="en-US" sz="1800" dirty="0" smtClean="0"/>
              <a:t>Provost Units: ECRC, Registrar, Admissions, IR, Instructional Innovation, Library, VPR, Grad College, </a:t>
            </a:r>
            <a:r>
              <a:rPr lang="en-US" sz="1800" dirty="0" err="1" smtClean="0"/>
              <a:t>Omsbud</a:t>
            </a:r>
            <a:endParaRPr lang="en-US" sz="1800" dirty="0" smtClean="0"/>
          </a:p>
          <a:p>
            <a:pPr marL="230188" indent="-230188"/>
            <a:r>
              <a:rPr lang="en-US" sz="1800" dirty="0" smtClean="0"/>
              <a:t>Finance &amp; Admin Units: Finance, Facilities, Design &amp; Construction, Budget, OUPD, Human Resources,  Business Systems</a:t>
            </a:r>
          </a:p>
          <a:p>
            <a:pPr marL="230188" indent="-230188"/>
            <a:r>
              <a:rPr lang="en-US" sz="1800" dirty="0" smtClean="0"/>
              <a:t>Student Affairs: Campus Rec, CLDC, Counseling &amp; Psych Services, Event Services, Campus Involvement Center</a:t>
            </a:r>
          </a:p>
          <a:p>
            <a:pPr marL="0" indent="0">
              <a:buNone/>
            </a:pPr>
            <a:r>
              <a:rPr lang="en-US" sz="2000" dirty="0" smtClean="0"/>
              <a:t> </a:t>
            </a:r>
          </a:p>
          <a:p>
            <a:pPr marL="0" indent="0">
              <a:buNone/>
            </a:pPr>
            <a:endParaRPr lang="en-US" sz="2000" dirty="0"/>
          </a:p>
          <a:p>
            <a:pPr marL="0" indent="0">
              <a:buNone/>
            </a:pPr>
            <a:endParaRPr lang="en-US" sz="2000" dirty="0"/>
          </a:p>
          <a:p>
            <a:pPr marL="0" indent="0">
              <a:buNone/>
            </a:pPr>
            <a:endParaRPr lang="en-US" sz="2000" dirty="0" smtClean="0"/>
          </a:p>
        </p:txBody>
      </p:sp>
      <p:graphicFrame>
        <p:nvGraphicFramePr>
          <p:cNvPr id="5" name="Table 4"/>
          <p:cNvGraphicFramePr>
            <a:graphicFrameLocks noGrp="1"/>
          </p:cNvGraphicFramePr>
          <p:nvPr>
            <p:extLst>
              <p:ext uri="{D42A27DB-BD31-4B8C-83A1-F6EECF244321}">
                <p14:modId xmlns:p14="http://schemas.microsoft.com/office/powerpoint/2010/main" val="2985241074"/>
              </p:ext>
            </p:extLst>
          </p:nvPr>
        </p:nvGraphicFramePr>
        <p:xfrm>
          <a:off x="5629331" y="1143938"/>
          <a:ext cx="6154829" cy="5173481"/>
        </p:xfrm>
        <a:graphic>
          <a:graphicData uri="http://schemas.openxmlformats.org/drawingml/2006/table">
            <a:tbl>
              <a:tblPr/>
              <a:tblGrid>
                <a:gridCol w="2929243">
                  <a:extLst>
                    <a:ext uri="{9D8B030D-6E8A-4147-A177-3AD203B41FA5}">
                      <a16:colId xmlns:a16="http://schemas.microsoft.com/office/drawing/2014/main" val="20000"/>
                    </a:ext>
                  </a:extLst>
                </a:gridCol>
                <a:gridCol w="797848">
                  <a:extLst>
                    <a:ext uri="{9D8B030D-6E8A-4147-A177-3AD203B41FA5}">
                      <a16:colId xmlns:a16="http://schemas.microsoft.com/office/drawing/2014/main" val="20001"/>
                    </a:ext>
                  </a:extLst>
                </a:gridCol>
                <a:gridCol w="797848">
                  <a:extLst>
                    <a:ext uri="{9D8B030D-6E8A-4147-A177-3AD203B41FA5}">
                      <a16:colId xmlns:a16="http://schemas.microsoft.com/office/drawing/2014/main" val="20002"/>
                    </a:ext>
                  </a:extLst>
                </a:gridCol>
                <a:gridCol w="775052">
                  <a:extLst>
                    <a:ext uri="{9D8B030D-6E8A-4147-A177-3AD203B41FA5}">
                      <a16:colId xmlns:a16="http://schemas.microsoft.com/office/drawing/2014/main" val="20003"/>
                    </a:ext>
                  </a:extLst>
                </a:gridCol>
                <a:gridCol w="854838">
                  <a:extLst>
                    <a:ext uri="{9D8B030D-6E8A-4147-A177-3AD203B41FA5}">
                      <a16:colId xmlns:a16="http://schemas.microsoft.com/office/drawing/2014/main" val="20004"/>
                    </a:ext>
                  </a:extLst>
                </a:gridCol>
              </a:tblGrid>
              <a:tr h="312195">
                <a:tc>
                  <a:txBody>
                    <a:bodyPr/>
                    <a:lstStyle/>
                    <a:p>
                      <a:pPr algn="l" fontAlgn="ctr"/>
                      <a:r>
                        <a:rPr lang="en-US" sz="900" b="1" i="0" u="none" strike="noStrike">
                          <a:solidFill>
                            <a:srgbClr val="000000"/>
                          </a:solidFill>
                          <a:effectLst/>
                          <a:latin typeface="Calibri"/>
                        </a:rPr>
                        <a:t>Planning Unit</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a:rPr>
                        <a:t>7% Target</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a:rPr>
                        <a:t>FY18 Reductions:</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a:rPr>
                        <a:t>FY19 Reductions:</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900" b="1" i="0" u="none" strike="noStrike">
                          <a:solidFill>
                            <a:srgbClr val="000000"/>
                          </a:solidFill>
                          <a:effectLst/>
                          <a:latin typeface="Calibri"/>
                        </a:rPr>
                        <a:t>FY20 Reductions </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548">
                <a:tc>
                  <a:txBody>
                    <a:bodyPr/>
                    <a:lstStyle/>
                    <a:p>
                      <a:pPr algn="l" fontAlgn="ctr"/>
                      <a:r>
                        <a:rPr lang="en-US" sz="900" b="0" i="0" u="none" strike="noStrike">
                          <a:solidFill>
                            <a:srgbClr val="000000"/>
                          </a:solidFill>
                          <a:effectLst/>
                          <a:latin typeface="Calibri"/>
                        </a:rPr>
                        <a:t>Graduate College</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$108,325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$77,543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$30,782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1548">
                <a:tc>
                  <a:txBody>
                    <a:bodyPr/>
                    <a:lstStyle/>
                    <a:p>
                      <a:pPr algn="l" fontAlgn="ctr"/>
                      <a:r>
                        <a:rPr lang="en-US" sz="900" b="0" i="0" u="none" strike="noStrike">
                          <a:solidFill>
                            <a:srgbClr val="000000"/>
                          </a:solidFill>
                          <a:effectLst/>
                          <a:latin typeface="Calibri"/>
                        </a:rPr>
                        <a:t>VP of Research</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$234,442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$167,458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$66,984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1548">
                <a:tc>
                  <a:txBody>
                    <a:bodyPr/>
                    <a:lstStyle/>
                    <a:p>
                      <a:pPr algn="l" fontAlgn="ctr"/>
                      <a:r>
                        <a:rPr lang="en-US" sz="900" b="0" i="0" u="none" strike="noStrike">
                          <a:solidFill>
                            <a:srgbClr val="000000"/>
                          </a:solidFill>
                          <a:effectLst/>
                          <a:latin typeface="Calibri"/>
                        </a:rPr>
                        <a:t>Provost</a:t>
                      </a:r>
                      <a:r>
                        <a:rPr lang="en-US" sz="900" b="0" i="1" u="none" strike="noStrike">
                          <a:solidFill>
                            <a:srgbClr val="000000"/>
                          </a:solidFill>
                          <a:effectLst/>
                          <a:latin typeface="Calibri"/>
                        </a:rPr>
                        <a:t> (Excluding Diversity &amp; Inclusion)</a:t>
                      </a:r>
                      <a:endParaRPr lang="en-US" sz="900" b="0" i="0" u="none" strike="noStrike">
                        <a:solidFill>
                          <a:srgbClr val="000000"/>
                        </a:solidFill>
                        <a:effectLst/>
                        <a:latin typeface="Calibri"/>
                      </a:endParaRP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$310,887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$264,306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$46,581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1548">
                <a:tc>
                  <a:txBody>
                    <a:bodyPr/>
                    <a:lstStyle/>
                    <a:p>
                      <a:pPr algn="l" fontAlgn="ctr"/>
                      <a:r>
                        <a:rPr lang="en-US" sz="900" b="0" i="0" u="none" strike="noStrike">
                          <a:solidFill>
                            <a:srgbClr val="000000"/>
                          </a:solidFill>
                          <a:effectLst/>
                          <a:latin typeface="Calibri"/>
                        </a:rPr>
                        <a:t>Diversity &amp; Inclusion</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Calibri"/>
                        </a:rPr>
                        <a:t> Exempt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Calibri"/>
                        </a:rPr>
                        <a:t> Exempt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Calibri"/>
                        </a:rPr>
                        <a:t> Exempt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none" strike="noStrike">
                          <a:solidFill>
                            <a:srgbClr val="000000"/>
                          </a:solidFill>
                          <a:effectLst/>
                          <a:latin typeface="Calibri"/>
                        </a:rPr>
                        <a:t> Exempt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61548">
                <a:tc>
                  <a:txBody>
                    <a:bodyPr/>
                    <a:lstStyle/>
                    <a:p>
                      <a:pPr algn="l" fontAlgn="ctr"/>
                      <a:r>
                        <a:rPr lang="en-US" sz="900" b="0" i="0" u="none" strike="noStrike">
                          <a:solidFill>
                            <a:srgbClr val="000000"/>
                          </a:solidFill>
                          <a:effectLst/>
                          <a:latin typeface="Calibri"/>
                        </a:rPr>
                        <a:t>Enrollment Management</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$725,060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$260,122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$141,000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$323,938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61548">
                <a:tc>
                  <a:txBody>
                    <a:bodyPr/>
                    <a:lstStyle/>
                    <a:p>
                      <a:pPr algn="l" fontAlgn="ctr"/>
                      <a:r>
                        <a:rPr lang="en-US" sz="900" b="1" i="0" u="none" strike="noStrike" dirty="0">
                          <a:solidFill>
                            <a:srgbClr val="000000"/>
                          </a:solidFill>
                          <a:effectLst/>
                          <a:latin typeface="Calibri"/>
                        </a:rPr>
                        <a:t>Subtotal - Provost Academic Support</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$1,378,714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$769,429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$254,565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$354,720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r h="161548">
                <a:tc>
                  <a:txBody>
                    <a:bodyPr/>
                    <a:lstStyle/>
                    <a:p>
                      <a:pPr algn="l" fontAlgn="ctr"/>
                      <a:r>
                        <a:rPr lang="en-US" sz="900" b="0" i="0" u="none" strike="noStrike">
                          <a:solidFill>
                            <a:srgbClr val="000000"/>
                          </a:solidFill>
                          <a:effectLst/>
                          <a:latin typeface="Calibri"/>
                        </a:rPr>
                        <a:t> </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61548">
                <a:tc>
                  <a:txBody>
                    <a:bodyPr/>
                    <a:lstStyle/>
                    <a:p>
                      <a:pPr algn="l" fontAlgn="ctr"/>
                      <a:r>
                        <a:rPr lang="en-US" sz="900" b="0" i="0" u="none" strike="noStrike">
                          <a:solidFill>
                            <a:srgbClr val="000000"/>
                          </a:solidFill>
                          <a:effectLst/>
                          <a:latin typeface="Calibri"/>
                        </a:rPr>
                        <a:t>ISFS</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$35,203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$25,145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$10,058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61548">
                <a:tc>
                  <a:txBody>
                    <a:bodyPr/>
                    <a:lstStyle/>
                    <a:p>
                      <a:pPr algn="l" fontAlgn="ctr"/>
                      <a:r>
                        <a:rPr lang="en-US" sz="900" b="0" i="0" u="none" strike="noStrike">
                          <a:solidFill>
                            <a:srgbClr val="000000"/>
                          </a:solidFill>
                          <a:effectLst/>
                          <a:latin typeface="Calibri"/>
                        </a:rPr>
                        <a:t>Library</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$806,224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$391,354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$83,870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$331,000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61548">
                <a:tc>
                  <a:txBody>
                    <a:bodyPr/>
                    <a:lstStyle/>
                    <a:p>
                      <a:pPr algn="l" fontAlgn="ctr"/>
                      <a:r>
                        <a:rPr lang="en-US" sz="900" b="0" i="0" u="none" strike="noStrike">
                          <a:solidFill>
                            <a:srgbClr val="000000"/>
                          </a:solidFill>
                          <a:effectLst/>
                          <a:latin typeface="Calibri"/>
                        </a:rPr>
                        <a:t>Instructional Innovation</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$180,000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$180,000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61548">
                <a:tc>
                  <a:txBody>
                    <a:bodyPr/>
                    <a:lstStyle/>
                    <a:p>
                      <a:pPr algn="l" fontAlgn="ctr"/>
                      <a:r>
                        <a:rPr lang="en-US" sz="900" b="1" i="0" u="none" strike="noStrike">
                          <a:solidFill>
                            <a:srgbClr val="000000"/>
                          </a:solidFill>
                          <a:effectLst/>
                          <a:latin typeface="Calibri"/>
                        </a:rPr>
                        <a:t>Subtotal - Provost Academic</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$1,021,427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$596,499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$93,928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$331,000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161548">
                <a:tc>
                  <a:txBody>
                    <a:bodyPr/>
                    <a:lstStyle/>
                    <a:p>
                      <a:pPr algn="l" fontAlgn="ctr"/>
                      <a:r>
                        <a:rPr lang="en-US" sz="900" b="1" i="0" u="none" strike="noStrike">
                          <a:solidFill>
                            <a:srgbClr val="000000"/>
                          </a:solidFill>
                          <a:effectLst/>
                          <a:latin typeface="Calibri"/>
                        </a:rPr>
                        <a:t> </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61548">
                <a:tc>
                  <a:txBody>
                    <a:bodyPr/>
                    <a:lstStyle/>
                    <a:p>
                      <a:pPr algn="l" fontAlgn="ctr"/>
                      <a:r>
                        <a:rPr lang="en-US" sz="900" b="1" i="0" u="none" strike="noStrike">
                          <a:solidFill>
                            <a:srgbClr val="000000"/>
                          </a:solidFill>
                          <a:effectLst/>
                          <a:latin typeface="Calibri"/>
                        </a:rPr>
                        <a:t>OIT</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900" b="1" i="0" u="none" strike="noStrike">
                          <a:solidFill>
                            <a:srgbClr val="000000"/>
                          </a:solidFill>
                          <a:effectLst/>
                          <a:latin typeface="Calibri"/>
                        </a:rPr>
                        <a:t>Exempt</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900" b="1" i="0" u="none" strike="noStrike">
                          <a:solidFill>
                            <a:srgbClr val="000000"/>
                          </a:solidFill>
                          <a:effectLst/>
                          <a:latin typeface="Calibri"/>
                        </a:rPr>
                        <a:t>Exempt</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900" b="1" i="0" u="none" strike="noStrike">
                          <a:solidFill>
                            <a:srgbClr val="000000"/>
                          </a:solidFill>
                          <a:effectLst/>
                          <a:latin typeface="Calibri"/>
                        </a:rPr>
                        <a:t>Exempt</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900" b="1" i="0" u="none" strike="noStrike">
                          <a:solidFill>
                            <a:srgbClr val="000000"/>
                          </a:solidFill>
                          <a:effectLst/>
                          <a:latin typeface="Calibri"/>
                        </a:rPr>
                        <a:t>Exempt</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3"/>
                  </a:ext>
                </a:extLst>
              </a:tr>
              <a:tr h="161548">
                <a:tc>
                  <a:txBody>
                    <a:bodyPr/>
                    <a:lstStyle/>
                    <a:p>
                      <a:pPr algn="l" fontAlgn="ctr"/>
                      <a:r>
                        <a:rPr lang="en-US" sz="900" b="1" i="0" u="none" strike="noStrike">
                          <a:solidFill>
                            <a:srgbClr val="000000"/>
                          </a:solidFill>
                          <a:effectLst/>
                          <a:latin typeface="Calibri"/>
                        </a:rPr>
                        <a:t> </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61548">
                <a:tc>
                  <a:txBody>
                    <a:bodyPr/>
                    <a:lstStyle/>
                    <a:p>
                      <a:pPr algn="l" fontAlgn="ctr"/>
                      <a:r>
                        <a:rPr lang="en-US" sz="900" b="0" i="0" u="none" strike="noStrike">
                          <a:solidFill>
                            <a:srgbClr val="000000"/>
                          </a:solidFill>
                          <a:effectLst/>
                          <a:latin typeface="Calibri"/>
                        </a:rPr>
                        <a:t>Airport</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$40,057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$40,057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61548">
                <a:tc>
                  <a:txBody>
                    <a:bodyPr/>
                    <a:lstStyle/>
                    <a:p>
                      <a:pPr algn="l" fontAlgn="ctr"/>
                      <a:r>
                        <a:rPr lang="en-US" sz="900" b="0" i="0" u="none" strike="noStrike">
                          <a:solidFill>
                            <a:srgbClr val="000000"/>
                          </a:solidFill>
                          <a:effectLst/>
                          <a:latin typeface="Calibri"/>
                        </a:rPr>
                        <a:t>VP Finance &amp; Administration</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$3,739,802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$2,000,000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$889,930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$849,872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61548">
                <a:tc>
                  <a:txBody>
                    <a:bodyPr/>
                    <a:lstStyle/>
                    <a:p>
                      <a:pPr algn="l" fontAlgn="ctr"/>
                      <a:r>
                        <a:rPr lang="en-US" sz="900" b="1" i="0" u="none" strike="noStrike">
                          <a:solidFill>
                            <a:srgbClr val="000000"/>
                          </a:solidFill>
                          <a:effectLst/>
                          <a:latin typeface="Calibri"/>
                        </a:rPr>
                        <a:t>Subtotal - VPFA</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$3,779,859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$2,000,000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$889,930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$889,929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7"/>
                  </a:ext>
                </a:extLst>
              </a:tr>
              <a:tr h="161548">
                <a:tc>
                  <a:txBody>
                    <a:bodyPr/>
                    <a:lstStyle/>
                    <a:p>
                      <a:pPr algn="l" fontAlgn="ctr"/>
                      <a:r>
                        <a:rPr lang="en-US" sz="900" b="0" i="0" u="none" strike="noStrike">
                          <a:solidFill>
                            <a:srgbClr val="000000"/>
                          </a:solidFill>
                          <a:effectLst/>
                          <a:latin typeface="Calibri"/>
                        </a:rPr>
                        <a:t> </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61548">
                <a:tc>
                  <a:txBody>
                    <a:bodyPr/>
                    <a:lstStyle/>
                    <a:p>
                      <a:pPr algn="l" fontAlgn="ctr"/>
                      <a:r>
                        <a:rPr lang="en-US" sz="900" b="1" i="0" u="none" strike="noStrike">
                          <a:solidFill>
                            <a:srgbClr val="000000"/>
                          </a:solidFill>
                          <a:effectLst/>
                          <a:latin typeface="Calibri"/>
                        </a:rPr>
                        <a:t>President</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$445,821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$220,207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$70,312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$155,302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9"/>
                  </a:ext>
                </a:extLst>
              </a:tr>
              <a:tr h="161548">
                <a:tc>
                  <a:txBody>
                    <a:bodyPr/>
                    <a:lstStyle/>
                    <a:p>
                      <a:pPr algn="l" fontAlgn="ctr"/>
                      <a:r>
                        <a:rPr lang="en-US" sz="900" b="0" i="0" u="none" strike="noStrike">
                          <a:solidFill>
                            <a:srgbClr val="000000"/>
                          </a:solidFill>
                          <a:effectLst/>
                          <a:latin typeface="Calibri"/>
                        </a:rPr>
                        <a:t> </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61548">
                <a:tc>
                  <a:txBody>
                    <a:bodyPr/>
                    <a:lstStyle/>
                    <a:p>
                      <a:pPr algn="l" fontAlgn="ctr"/>
                      <a:r>
                        <a:rPr lang="en-US" sz="900" b="0" i="0" u="none" strike="noStrike">
                          <a:solidFill>
                            <a:srgbClr val="000000"/>
                          </a:solidFill>
                          <a:effectLst/>
                          <a:latin typeface="Calibri"/>
                        </a:rPr>
                        <a:t>Campus Recreation</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$224,913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$160,652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$29,534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$34,727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61548">
                <a:tc>
                  <a:txBody>
                    <a:bodyPr/>
                    <a:lstStyle/>
                    <a:p>
                      <a:pPr algn="l" fontAlgn="ctr"/>
                      <a:r>
                        <a:rPr lang="en-US" sz="900" b="0" i="0" u="none" strike="noStrike">
                          <a:solidFill>
                            <a:srgbClr val="000000"/>
                          </a:solidFill>
                          <a:effectLst/>
                          <a:latin typeface="Calibri"/>
                        </a:rPr>
                        <a:t>VP of Student Affairs</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$575,270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$410,931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$82,143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$82,196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61548">
                <a:tc>
                  <a:txBody>
                    <a:bodyPr/>
                    <a:lstStyle/>
                    <a:p>
                      <a:pPr algn="l" fontAlgn="ctr"/>
                      <a:r>
                        <a:rPr lang="en-US" sz="900" b="1" i="0" u="none" strike="noStrike">
                          <a:solidFill>
                            <a:srgbClr val="000000"/>
                          </a:solidFill>
                          <a:effectLst/>
                          <a:latin typeface="Calibri"/>
                        </a:rPr>
                        <a:t>Subtotal - VPSA</a:t>
                      </a:r>
                    </a:p>
                  </a:txBody>
                  <a:tcPr marL="9925"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$800,183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$571,583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$111,677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1" i="0" u="none" strike="noStrike">
                          <a:solidFill>
                            <a:srgbClr val="000000"/>
                          </a:solidFill>
                          <a:effectLst/>
                          <a:latin typeface="Calibri"/>
                        </a:rPr>
                        <a:t> $116,923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3"/>
                  </a:ext>
                </a:extLst>
              </a:tr>
              <a:tr h="161548">
                <a:tc>
                  <a:txBody>
                    <a:bodyPr/>
                    <a:lstStyle/>
                    <a:p>
                      <a:pPr algn="l" fontAlgn="ctr"/>
                      <a:r>
                        <a:rPr lang="en-US" sz="900" b="0" i="0" u="none" strike="noStrike">
                          <a:solidFill>
                            <a:srgbClr val="000000"/>
                          </a:solidFill>
                          <a:effectLst/>
                          <a:latin typeface="Calibri"/>
                        </a:rPr>
                        <a:t> </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a:rPr>
                        <a:t>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61548">
                <a:tc>
                  <a:txBody>
                    <a:bodyPr/>
                    <a:lstStyle/>
                    <a:p>
                      <a:pPr algn="l" fontAlgn="ctr"/>
                      <a:r>
                        <a:rPr lang="en-US" sz="900" b="0" i="0" u="none" strike="noStrike">
                          <a:solidFill>
                            <a:srgbClr val="000000"/>
                          </a:solidFill>
                          <a:effectLst/>
                          <a:latin typeface="Calibri"/>
                        </a:rPr>
                        <a:t>VP of Advancement</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$183,221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$91,611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$91,610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r h="161548">
                <a:tc>
                  <a:txBody>
                    <a:bodyPr/>
                    <a:lstStyle/>
                    <a:p>
                      <a:pPr algn="l" fontAlgn="ctr"/>
                      <a:r>
                        <a:rPr lang="en-US" sz="900" b="0" i="0" u="none" strike="noStrike">
                          <a:solidFill>
                            <a:srgbClr val="000000"/>
                          </a:solidFill>
                          <a:effectLst/>
                          <a:latin typeface="Calibri"/>
                        </a:rPr>
                        <a:t>WOUB</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$159,771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$114,122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$22,824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$22,825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61548">
                <a:tc>
                  <a:txBody>
                    <a:bodyPr/>
                    <a:lstStyle/>
                    <a:p>
                      <a:pPr algn="l" fontAlgn="ctr"/>
                      <a:r>
                        <a:rPr lang="en-US" sz="900" b="0" i="0" u="none" strike="noStrike">
                          <a:solidFill>
                            <a:srgbClr val="000000"/>
                          </a:solidFill>
                          <a:effectLst/>
                          <a:latin typeface="Calibri"/>
                        </a:rPr>
                        <a:t>Athletics</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$677,249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$483,750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$193,499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61548">
                <a:tc>
                  <a:txBody>
                    <a:bodyPr/>
                    <a:lstStyle/>
                    <a:p>
                      <a:pPr algn="l" fontAlgn="ctr"/>
                      <a:r>
                        <a:rPr lang="en-US" sz="900" b="0" i="0" u="none" strike="noStrike">
                          <a:solidFill>
                            <a:srgbClr val="000000"/>
                          </a:solidFill>
                          <a:effectLst/>
                          <a:latin typeface="Calibri"/>
                        </a:rPr>
                        <a:t>Child Development Center</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$18,000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$18,000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63520">
                <a:tc>
                  <a:txBody>
                    <a:bodyPr/>
                    <a:lstStyle/>
                    <a:p>
                      <a:pPr algn="l" fontAlgn="ctr"/>
                      <a:r>
                        <a:rPr lang="en-US" sz="900" b="0" i="0" u="none" strike="noStrike">
                          <a:solidFill>
                            <a:srgbClr val="000000"/>
                          </a:solidFill>
                          <a:effectLst/>
                          <a:latin typeface="Calibri"/>
                        </a:rPr>
                        <a:t>Kennedy Museum</a:t>
                      </a:r>
                    </a:p>
                  </a:txBody>
                  <a:tcPr marL="238209" marR="9925" marT="9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a:rPr>
                        <a:t> $19,142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$19,142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a:rPr>
                        <a:t> $- </a:t>
                      </a:r>
                    </a:p>
                  </a:txBody>
                  <a:tcPr marL="9925" marR="9925" marT="99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74422">
                <a:tc>
                  <a:txBody>
                    <a:bodyPr/>
                    <a:lstStyle/>
                    <a:p>
                      <a:pPr algn="l" fontAlgn="ctr"/>
                      <a:r>
                        <a:rPr lang="en-US" sz="900" b="1" i="0" u="none" strike="noStrike" dirty="0">
                          <a:solidFill>
                            <a:srgbClr val="000000"/>
                          </a:solidFill>
                          <a:effectLst/>
                          <a:latin typeface="Calibri"/>
                        </a:rPr>
                        <a:t>Total Admin Units</a:t>
                      </a:r>
                    </a:p>
                  </a:txBody>
                  <a:tcPr marL="9925" marR="9925" marT="99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fontAlgn="b"/>
                      <a:r>
                        <a:rPr lang="en-US" sz="900" b="1" i="0" u="none" strike="noStrike">
                          <a:solidFill>
                            <a:srgbClr val="000000"/>
                          </a:solidFill>
                          <a:effectLst/>
                          <a:latin typeface="Calibri"/>
                        </a:rPr>
                        <a:t> $8,483,387 </a:t>
                      </a:r>
                    </a:p>
                  </a:txBody>
                  <a:tcPr marL="9925" marR="9925" marT="99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fontAlgn="b"/>
                      <a:r>
                        <a:rPr lang="en-US" sz="900" b="1" i="0" u="none" strike="noStrike">
                          <a:solidFill>
                            <a:srgbClr val="000000"/>
                          </a:solidFill>
                          <a:effectLst/>
                          <a:latin typeface="Calibri"/>
                        </a:rPr>
                        <a:t> $4,792,732 </a:t>
                      </a:r>
                    </a:p>
                  </a:txBody>
                  <a:tcPr marL="9925" marR="9925" marT="99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fontAlgn="b"/>
                      <a:r>
                        <a:rPr lang="en-US" sz="900" b="1" i="0" u="none" strike="noStrike">
                          <a:solidFill>
                            <a:srgbClr val="000000"/>
                          </a:solidFill>
                          <a:effectLst/>
                          <a:latin typeface="Calibri"/>
                        </a:rPr>
                        <a:t> $1,534,847 </a:t>
                      </a:r>
                    </a:p>
                  </a:txBody>
                  <a:tcPr marL="9925" marR="9925" marT="99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fontAlgn="b"/>
                      <a:r>
                        <a:rPr lang="en-US" sz="900" b="1" i="0" u="none" strike="noStrike" dirty="0">
                          <a:solidFill>
                            <a:srgbClr val="000000"/>
                          </a:solidFill>
                          <a:effectLst/>
                          <a:latin typeface="Calibri"/>
                        </a:rPr>
                        <a:t> $2,155,808 </a:t>
                      </a:r>
                    </a:p>
                  </a:txBody>
                  <a:tcPr marL="9925" marR="9925" marT="99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30"/>
                  </a:ext>
                </a:extLst>
              </a:tr>
            </a:tbl>
          </a:graphicData>
        </a:graphic>
      </p:graphicFrame>
    </p:spTree>
    <p:extLst>
      <p:ext uri="{BB962C8B-B14F-4D97-AF65-F5344CB8AC3E}">
        <p14:creationId xmlns:p14="http://schemas.microsoft.com/office/powerpoint/2010/main" val="706804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Campuses</a:t>
            </a:r>
            <a:endParaRPr lang="en-US" dirty="0"/>
          </a:p>
        </p:txBody>
      </p:sp>
      <p:sp>
        <p:nvSpPr>
          <p:cNvPr id="3" name="Content Placeholder 2"/>
          <p:cNvSpPr>
            <a:spLocks noGrp="1"/>
          </p:cNvSpPr>
          <p:nvPr>
            <p:ph idx="1"/>
          </p:nvPr>
        </p:nvSpPr>
        <p:spPr>
          <a:xfrm>
            <a:off x="383617" y="1397851"/>
            <a:ext cx="5520793" cy="5410855"/>
          </a:xfrm>
        </p:spPr>
        <p:txBody>
          <a:bodyPr>
            <a:normAutofit fontScale="92500" lnSpcReduction="10000"/>
          </a:bodyPr>
          <a:lstStyle/>
          <a:p>
            <a:r>
              <a:rPr lang="en-US" sz="2800" dirty="0" smtClean="0"/>
              <a:t>Enrollments inverse of overall economy (enrollments decline when economy is good)</a:t>
            </a:r>
          </a:p>
          <a:p>
            <a:r>
              <a:rPr lang="en-US" sz="2800" dirty="0" smtClean="0"/>
              <a:t>Enrollment decline: loss of tuition </a:t>
            </a:r>
          </a:p>
          <a:p>
            <a:r>
              <a:rPr lang="en-US" sz="2800" dirty="0" smtClean="0"/>
              <a:t>SSI model changes – Shift from RHE to Athens (-1.9M)</a:t>
            </a:r>
          </a:p>
          <a:p>
            <a:r>
              <a:rPr lang="en-US" sz="2800" dirty="0" smtClean="0"/>
              <a:t>Significant efforts to reduce costs over several years</a:t>
            </a:r>
          </a:p>
          <a:p>
            <a:pPr lvl="1"/>
            <a:r>
              <a:rPr lang="en-US" sz="2400" dirty="0" smtClean="0"/>
              <a:t>Centralized scheduling </a:t>
            </a:r>
          </a:p>
          <a:p>
            <a:pPr lvl="1"/>
            <a:r>
              <a:rPr lang="en-US" sz="2400" dirty="0" smtClean="0"/>
              <a:t>Reduction of adjuncts and part-time teaching</a:t>
            </a:r>
          </a:p>
          <a:p>
            <a:pPr lvl="1"/>
            <a:r>
              <a:rPr lang="en-US" sz="2400" dirty="0"/>
              <a:t>Shared Administrative Services</a:t>
            </a:r>
          </a:p>
          <a:p>
            <a:r>
              <a:rPr lang="en-US" sz="2800" dirty="0" smtClean="0"/>
              <a:t>ERIP being used to reduce staffing costs</a:t>
            </a:r>
          </a:p>
          <a:p>
            <a:pPr marL="0" indent="0">
              <a:buNone/>
            </a:pPr>
            <a:endParaRPr lang="en-US" sz="2800" dirty="0"/>
          </a:p>
        </p:txBody>
      </p:sp>
      <p:pic>
        <p:nvPicPr>
          <p:cNvPr id="6" name="Picture 5"/>
          <p:cNvPicPr>
            <a:picLocks noChangeAspect="1"/>
          </p:cNvPicPr>
          <p:nvPr/>
        </p:nvPicPr>
        <p:blipFill>
          <a:blip r:embed="rId2"/>
          <a:stretch>
            <a:fillRect/>
          </a:stretch>
        </p:blipFill>
        <p:spPr>
          <a:xfrm>
            <a:off x="6279602" y="1344093"/>
            <a:ext cx="5526077" cy="3253751"/>
          </a:xfrm>
          <a:prstGeom prst="rect">
            <a:avLst/>
          </a:prstGeom>
        </p:spPr>
      </p:pic>
    </p:spTree>
    <p:extLst>
      <p:ext uri="{BB962C8B-B14F-4D97-AF65-F5344CB8AC3E}">
        <p14:creationId xmlns:p14="http://schemas.microsoft.com/office/powerpoint/2010/main" val="2972128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Auxiliary Contributions</a:t>
            </a:r>
            <a:endParaRPr lang="en-US" dirty="0"/>
          </a:p>
        </p:txBody>
      </p:sp>
      <p:sp>
        <p:nvSpPr>
          <p:cNvPr id="3" name="Content Placeholder 2"/>
          <p:cNvSpPr>
            <a:spLocks noGrp="1"/>
          </p:cNvSpPr>
          <p:nvPr>
            <p:ph idx="1"/>
          </p:nvPr>
        </p:nvSpPr>
        <p:spPr>
          <a:xfrm>
            <a:off x="383619" y="1237785"/>
            <a:ext cx="5207284" cy="5410855"/>
          </a:xfrm>
        </p:spPr>
        <p:txBody>
          <a:bodyPr>
            <a:normAutofit lnSpcReduction="10000"/>
          </a:bodyPr>
          <a:lstStyle/>
          <a:p>
            <a:r>
              <a:rPr lang="en-US" sz="2800" dirty="0" smtClean="0"/>
              <a:t>Growth in Contributions to Financial Aid</a:t>
            </a:r>
          </a:p>
          <a:p>
            <a:pPr lvl="1"/>
            <a:r>
              <a:rPr lang="en-US" sz="2400" dirty="0" smtClean="0"/>
              <a:t>offsets impact to Colleges</a:t>
            </a:r>
          </a:p>
          <a:p>
            <a:r>
              <a:rPr lang="en-US" sz="2800" dirty="0" smtClean="0"/>
              <a:t>Reevaluation of capital investments (timing/scope)</a:t>
            </a:r>
          </a:p>
          <a:p>
            <a:r>
              <a:rPr lang="en-US" sz="2800" dirty="0" smtClean="0"/>
              <a:t>While recent enrollment increases have provided additional revenue beyond that modeled for the Housing Capital Plan, those gains have eroded while contribution to scholarships has been added</a:t>
            </a:r>
            <a:endParaRPr lang="en-US" sz="2800" dirty="0"/>
          </a:p>
        </p:txBody>
      </p:sp>
      <p:pic>
        <p:nvPicPr>
          <p:cNvPr id="4" name="Picture 3"/>
          <p:cNvPicPr>
            <a:picLocks noChangeAspect="1"/>
          </p:cNvPicPr>
          <p:nvPr/>
        </p:nvPicPr>
        <p:blipFill>
          <a:blip r:embed="rId2"/>
          <a:stretch>
            <a:fillRect/>
          </a:stretch>
        </p:blipFill>
        <p:spPr>
          <a:xfrm>
            <a:off x="5518418" y="1237785"/>
            <a:ext cx="6121894" cy="3286012"/>
          </a:xfrm>
          <a:prstGeom prst="rect">
            <a:avLst/>
          </a:prstGeom>
        </p:spPr>
      </p:pic>
    </p:spTree>
    <p:extLst>
      <p:ext uri="{BB962C8B-B14F-4D97-AF65-F5344CB8AC3E}">
        <p14:creationId xmlns:p14="http://schemas.microsoft.com/office/powerpoint/2010/main" val="4093986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smtClean="0"/>
              <a:t>% of Operating Revenues – Year 2000</a:t>
            </a:r>
            <a:r>
              <a:rPr lang="en-US" dirty="0" smtClean="0"/>
              <a:t/>
            </a:r>
            <a:br>
              <a:rPr lang="en-US" dirty="0" smtClean="0"/>
            </a:br>
            <a:endParaRPr lang="en-US" dirty="0"/>
          </a:p>
        </p:txBody>
      </p:sp>
      <p:sp>
        <p:nvSpPr>
          <p:cNvPr id="4" name="TextBox 3"/>
          <p:cNvSpPr txBox="1"/>
          <p:nvPr/>
        </p:nvSpPr>
        <p:spPr>
          <a:xfrm>
            <a:off x="354344" y="1651379"/>
            <a:ext cx="11027889" cy="5324535"/>
          </a:xfrm>
          <a:prstGeom prst="rect">
            <a:avLst/>
          </a:prstGeom>
          <a:noFill/>
        </p:spPr>
        <p:txBody>
          <a:bodyPr wrap="square" rtlCol="0">
            <a:spAutoFit/>
          </a:bodyPr>
          <a:lstStyle/>
          <a:p>
            <a:r>
              <a:rPr lang="en-US" sz="3400" dirty="0" smtClean="0"/>
              <a:t>In the year 2000, what </a:t>
            </a:r>
            <a:r>
              <a:rPr lang="en-US" sz="3400" dirty="0"/>
              <a:t>% </a:t>
            </a:r>
            <a:r>
              <a:rPr lang="en-US" sz="3400" dirty="0" smtClean="0"/>
              <a:t>of our operating budget revenues was State Appropriations?</a:t>
            </a:r>
          </a:p>
          <a:p>
            <a:endParaRPr lang="en-US" sz="3400" dirty="0"/>
          </a:p>
          <a:p>
            <a:pPr marL="457200" indent="-457200">
              <a:buFont typeface="+mj-lt"/>
              <a:buAutoNum type="alphaLcParenR"/>
            </a:pPr>
            <a:r>
              <a:rPr lang="en-US" sz="3400" dirty="0" smtClean="0"/>
              <a:t>20%</a:t>
            </a:r>
          </a:p>
          <a:p>
            <a:pPr marL="457200" indent="-457200">
              <a:buFont typeface="+mj-lt"/>
              <a:buAutoNum type="alphaLcParenR"/>
            </a:pPr>
            <a:r>
              <a:rPr lang="en-US" sz="3400" dirty="0" smtClean="0"/>
              <a:t>25%</a:t>
            </a:r>
          </a:p>
          <a:p>
            <a:pPr marL="457200" indent="-457200">
              <a:buFont typeface="+mj-lt"/>
              <a:buAutoNum type="alphaLcParenR"/>
            </a:pPr>
            <a:r>
              <a:rPr lang="en-US" sz="3400" dirty="0" smtClean="0"/>
              <a:t>30%</a:t>
            </a:r>
          </a:p>
          <a:p>
            <a:pPr marL="457200" indent="-457200">
              <a:buFont typeface="+mj-lt"/>
              <a:buAutoNum type="alphaLcParenR"/>
            </a:pPr>
            <a:r>
              <a:rPr lang="en-US" sz="3400" dirty="0" smtClean="0"/>
              <a:t>35%</a:t>
            </a:r>
          </a:p>
          <a:p>
            <a:pPr marL="457200" indent="-457200">
              <a:buFont typeface="+mj-lt"/>
              <a:buAutoNum type="alphaLcParenR"/>
            </a:pPr>
            <a:r>
              <a:rPr lang="en-US" sz="3400" dirty="0" smtClean="0"/>
              <a:t>40%</a:t>
            </a:r>
          </a:p>
          <a:p>
            <a:pPr marL="457200" indent="-457200">
              <a:buFont typeface="+mj-lt"/>
              <a:buAutoNum type="alphaLcParenR"/>
            </a:pPr>
            <a:endParaRPr lang="en-US" sz="3400" dirty="0"/>
          </a:p>
          <a:p>
            <a:r>
              <a:rPr lang="en-US" sz="3400" dirty="0" smtClean="0"/>
              <a:t>Answer: d) 35%</a:t>
            </a:r>
            <a:endParaRPr lang="en-US" dirty="0"/>
          </a:p>
        </p:txBody>
      </p:sp>
    </p:spTree>
    <p:extLst>
      <p:ext uri="{BB962C8B-B14F-4D97-AF65-F5344CB8AC3E}">
        <p14:creationId xmlns:p14="http://schemas.microsoft.com/office/powerpoint/2010/main" val="20099811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40" y="407217"/>
            <a:ext cx="11422063" cy="760049"/>
          </a:xfrm>
        </p:spPr>
        <p:txBody>
          <a:bodyPr/>
          <a:lstStyle/>
          <a:p>
            <a:r>
              <a:rPr lang="en-US" dirty="0" smtClean="0"/>
              <a:t>Staff Headcount Analysis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Working with Faculty Senate Facilities &amp; Finance Subcommittee to analyze staff headcount growth using a common Data Set</a:t>
            </a:r>
          </a:p>
          <a:p>
            <a:r>
              <a:rPr lang="en-US" dirty="0" smtClean="0"/>
              <a:t>Primary growth areas</a:t>
            </a:r>
          </a:p>
          <a:p>
            <a:pPr lvl="1"/>
            <a:r>
              <a:rPr lang="en-US" dirty="0" smtClean="0"/>
              <a:t>Facilities (space growth; capital construction)</a:t>
            </a:r>
          </a:p>
          <a:p>
            <a:pPr lvl="1"/>
            <a:r>
              <a:rPr lang="en-US" dirty="0" smtClean="0"/>
              <a:t>Academic programs (e.g. Advising, HCOM campuses; grad programs)</a:t>
            </a:r>
          </a:p>
          <a:p>
            <a:pPr lvl="1"/>
            <a:r>
              <a:rPr lang="en-US" dirty="0" smtClean="0"/>
              <a:t>Online Education</a:t>
            </a:r>
          </a:p>
          <a:p>
            <a:pPr lvl="2"/>
            <a:r>
              <a:rPr lang="en-US" dirty="0" smtClean="0"/>
              <a:t>Enrollment Management</a:t>
            </a:r>
          </a:p>
          <a:p>
            <a:pPr lvl="2"/>
            <a:r>
              <a:rPr lang="en-US" dirty="0" smtClean="0"/>
              <a:t>Instructional Innovation – Marketing, Advising and Course Development</a:t>
            </a:r>
          </a:p>
          <a:p>
            <a:pPr lvl="1"/>
            <a:r>
              <a:rPr lang="en-US" dirty="0" smtClean="0"/>
              <a:t>Career/Leadership development</a:t>
            </a:r>
          </a:p>
          <a:p>
            <a:r>
              <a:rPr lang="en-US" dirty="0" smtClean="0"/>
              <a:t>Complexities in comparing across years</a:t>
            </a:r>
          </a:p>
          <a:p>
            <a:pPr lvl="1"/>
            <a:r>
              <a:rPr lang="en-US" dirty="0" smtClean="0"/>
              <a:t>Department reorganizations</a:t>
            </a:r>
          </a:p>
          <a:p>
            <a:pPr lvl="1"/>
            <a:r>
              <a:rPr lang="en-US" dirty="0" smtClean="0"/>
              <a:t>FLSA reclassifications</a:t>
            </a:r>
          </a:p>
          <a:p>
            <a:pPr lvl="1"/>
            <a:r>
              <a:rPr lang="en-US" dirty="0" smtClean="0"/>
              <a:t>Centralizing services</a:t>
            </a:r>
          </a:p>
          <a:p>
            <a:pPr lvl="1"/>
            <a:r>
              <a:rPr lang="en-US" dirty="0" smtClean="0"/>
              <a:t>Changes in institutional requirements, size</a:t>
            </a:r>
            <a:endParaRPr lang="en-US" dirty="0"/>
          </a:p>
        </p:txBody>
      </p:sp>
    </p:spTree>
    <p:extLst>
      <p:ext uri="{BB962C8B-B14F-4D97-AF65-F5344CB8AC3E}">
        <p14:creationId xmlns:p14="http://schemas.microsoft.com/office/powerpoint/2010/main" val="2265858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588417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smtClean="0"/>
              <a:t>% of Operating Revenues - Today</a:t>
            </a:r>
            <a:r>
              <a:rPr lang="en-US" dirty="0" smtClean="0"/>
              <a:t/>
            </a:r>
            <a:br>
              <a:rPr lang="en-US" dirty="0" smtClean="0"/>
            </a:br>
            <a:endParaRPr lang="en-US" dirty="0"/>
          </a:p>
        </p:txBody>
      </p:sp>
      <p:sp>
        <p:nvSpPr>
          <p:cNvPr id="4" name="TextBox 3"/>
          <p:cNvSpPr txBox="1"/>
          <p:nvPr/>
        </p:nvSpPr>
        <p:spPr>
          <a:xfrm>
            <a:off x="354344" y="1651379"/>
            <a:ext cx="11027889" cy="4647426"/>
          </a:xfrm>
          <a:prstGeom prst="rect">
            <a:avLst/>
          </a:prstGeom>
          <a:noFill/>
        </p:spPr>
        <p:txBody>
          <a:bodyPr wrap="square" rtlCol="0">
            <a:spAutoFit/>
          </a:bodyPr>
          <a:lstStyle/>
          <a:p>
            <a:r>
              <a:rPr lang="en-US" sz="3400" dirty="0" smtClean="0"/>
              <a:t>Today, what % of our operating budget revenues are from State Appropriations?</a:t>
            </a:r>
          </a:p>
          <a:p>
            <a:endParaRPr lang="en-US" sz="3400" dirty="0"/>
          </a:p>
          <a:p>
            <a:pPr marL="457200" indent="-457200">
              <a:buFont typeface="+mj-lt"/>
              <a:buAutoNum type="alphaLcParenR"/>
            </a:pPr>
            <a:r>
              <a:rPr lang="en-US" sz="3400" dirty="0" smtClean="0"/>
              <a:t>20%</a:t>
            </a:r>
          </a:p>
          <a:p>
            <a:pPr marL="457200" indent="-457200">
              <a:buFont typeface="+mj-lt"/>
              <a:buAutoNum type="alphaLcParenR"/>
            </a:pPr>
            <a:r>
              <a:rPr lang="en-US" sz="3400" dirty="0" smtClean="0"/>
              <a:t>25%</a:t>
            </a:r>
          </a:p>
          <a:p>
            <a:pPr marL="457200" indent="-457200">
              <a:buFont typeface="+mj-lt"/>
              <a:buAutoNum type="alphaLcParenR"/>
            </a:pPr>
            <a:r>
              <a:rPr lang="en-US" sz="3400" dirty="0" smtClean="0"/>
              <a:t>30%</a:t>
            </a:r>
          </a:p>
          <a:p>
            <a:pPr marL="457200" indent="-457200">
              <a:buFont typeface="+mj-lt"/>
              <a:buAutoNum type="alphaLcParenR"/>
            </a:pPr>
            <a:r>
              <a:rPr lang="en-US" sz="3400" dirty="0" smtClean="0"/>
              <a:t>35%</a:t>
            </a:r>
          </a:p>
          <a:p>
            <a:pPr marL="457200" indent="-457200">
              <a:buFont typeface="+mj-lt"/>
              <a:buAutoNum type="alphaLcParenR"/>
            </a:pPr>
            <a:r>
              <a:rPr lang="en-US" sz="3400" dirty="0" smtClean="0"/>
              <a:t>40%</a:t>
            </a:r>
          </a:p>
          <a:p>
            <a:endParaRPr lang="en-US" dirty="0"/>
          </a:p>
        </p:txBody>
      </p:sp>
    </p:spTree>
    <p:extLst>
      <p:ext uri="{BB962C8B-B14F-4D97-AF65-F5344CB8AC3E}">
        <p14:creationId xmlns:p14="http://schemas.microsoft.com/office/powerpoint/2010/main" val="3045452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smtClean="0"/>
              <a:t>% of Operating Revenues - Today</a:t>
            </a:r>
            <a:r>
              <a:rPr lang="en-US" dirty="0" smtClean="0"/>
              <a:t/>
            </a:r>
            <a:br>
              <a:rPr lang="en-US" dirty="0" smtClean="0"/>
            </a:br>
            <a:endParaRPr lang="en-US" dirty="0"/>
          </a:p>
        </p:txBody>
      </p:sp>
      <p:sp>
        <p:nvSpPr>
          <p:cNvPr id="4" name="TextBox 3"/>
          <p:cNvSpPr txBox="1"/>
          <p:nvPr/>
        </p:nvSpPr>
        <p:spPr>
          <a:xfrm>
            <a:off x="354344" y="1651379"/>
            <a:ext cx="11027889" cy="5693866"/>
          </a:xfrm>
          <a:prstGeom prst="rect">
            <a:avLst/>
          </a:prstGeom>
          <a:noFill/>
        </p:spPr>
        <p:txBody>
          <a:bodyPr wrap="square" rtlCol="0">
            <a:spAutoFit/>
          </a:bodyPr>
          <a:lstStyle/>
          <a:p>
            <a:r>
              <a:rPr lang="en-US" sz="3400" dirty="0" smtClean="0"/>
              <a:t>Today, what % of our operating budget revenues are from State Appropriations?</a:t>
            </a:r>
          </a:p>
          <a:p>
            <a:endParaRPr lang="en-US" sz="3400" dirty="0"/>
          </a:p>
          <a:p>
            <a:pPr marL="457200" indent="-457200">
              <a:buFont typeface="+mj-lt"/>
              <a:buAutoNum type="alphaLcParenR"/>
            </a:pPr>
            <a:r>
              <a:rPr lang="en-US" sz="3400" dirty="0" smtClean="0"/>
              <a:t>20%</a:t>
            </a:r>
          </a:p>
          <a:p>
            <a:pPr marL="457200" indent="-457200">
              <a:buFont typeface="+mj-lt"/>
              <a:buAutoNum type="alphaLcParenR"/>
            </a:pPr>
            <a:r>
              <a:rPr lang="en-US" sz="3400" dirty="0" smtClean="0"/>
              <a:t>25%</a:t>
            </a:r>
          </a:p>
          <a:p>
            <a:pPr marL="457200" indent="-457200">
              <a:buFont typeface="+mj-lt"/>
              <a:buAutoNum type="alphaLcParenR"/>
            </a:pPr>
            <a:r>
              <a:rPr lang="en-US" sz="3400" dirty="0" smtClean="0"/>
              <a:t>30%</a:t>
            </a:r>
          </a:p>
          <a:p>
            <a:pPr marL="457200" indent="-457200">
              <a:buFont typeface="+mj-lt"/>
              <a:buAutoNum type="alphaLcParenR"/>
            </a:pPr>
            <a:r>
              <a:rPr lang="en-US" sz="3400" dirty="0" smtClean="0"/>
              <a:t>35%</a:t>
            </a:r>
          </a:p>
          <a:p>
            <a:pPr marL="457200" indent="-457200">
              <a:buFont typeface="+mj-lt"/>
              <a:buAutoNum type="alphaLcParenR"/>
            </a:pPr>
            <a:r>
              <a:rPr lang="en-US" sz="3400" dirty="0" smtClean="0"/>
              <a:t>40%</a:t>
            </a:r>
          </a:p>
          <a:p>
            <a:pPr marL="457200" indent="-457200">
              <a:buFont typeface="+mj-lt"/>
              <a:buAutoNum type="alphaLcParenR"/>
            </a:pPr>
            <a:endParaRPr lang="en-US" sz="3400" dirty="0"/>
          </a:p>
          <a:p>
            <a:r>
              <a:rPr lang="en-US" sz="3400" dirty="0" smtClean="0"/>
              <a:t>Answer: a) 20%</a:t>
            </a:r>
          </a:p>
          <a:p>
            <a:endParaRPr lang="en-US" dirty="0"/>
          </a:p>
        </p:txBody>
      </p:sp>
    </p:spTree>
    <p:extLst>
      <p:ext uri="{BB962C8B-B14F-4D97-AF65-F5344CB8AC3E}">
        <p14:creationId xmlns:p14="http://schemas.microsoft.com/office/powerpoint/2010/main" val="1083611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3617" y="380280"/>
            <a:ext cx="11422063" cy="1161137"/>
          </a:xfrm>
        </p:spPr>
        <p:txBody>
          <a:bodyPr/>
          <a:lstStyle/>
          <a:p>
            <a:r>
              <a:rPr lang="en-US" sz="4000" dirty="0" smtClean="0"/>
              <a:t>State Appropriations</a:t>
            </a:r>
            <a:br>
              <a:rPr lang="en-US" sz="4000" dirty="0" smtClean="0"/>
            </a:br>
            <a:r>
              <a:rPr lang="en-US" sz="4000" dirty="0" smtClean="0"/>
              <a:t>Factors influencing Budget Planning</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924064"/>
              </p:ext>
            </p:extLst>
          </p:nvPr>
        </p:nvGraphicFramePr>
        <p:xfrm>
          <a:off x="274448" y="1695450"/>
          <a:ext cx="11408036"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7606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3617" y="380280"/>
            <a:ext cx="11422063" cy="1161137"/>
          </a:xfrm>
        </p:spPr>
        <p:txBody>
          <a:bodyPr/>
          <a:lstStyle/>
          <a:p>
            <a:r>
              <a:rPr lang="en-US" sz="4000" dirty="0" smtClean="0"/>
              <a:t>Tuition (minus Financial Aid)</a:t>
            </a:r>
            <a:br>
              <a:rPr lang="en-US" sz="4000" dirty="0" smtClean="0"/>
            </a:br>
            <a:r>
              <a:rPr lang="en-US" sz="4000" dirty="0" smtClean="0"/>
              <a:t>Factors influencing Budget Planning</a:t>
            </a:r>
            <a:endParaRPr lang="en-US" sz="4000" dirty="0"/>
          </a:p>
        </p:txBody>
      </p:sp>
      <p:graphicFrame>
        <p:nvGraphicFramePr>
          <p:cNvPr id="4" name="Content Placeholder 3"/>
          <p:cNvGraphicFramePr>
            <a:graphicFrameLocks noGrp="1"/>
          </p:cNvGraphicFramePr>
          <p:nvPr>
            <p:ph idx="1"/>
            <p:extLst/>
          </p:nvPr>
        </p:nvGraphicFramePr>
        <p:xfrm>
          <a:off x="358049" y="1695450"/>
          <a:ext cx="11422063"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700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Undergraduate Enrollment</a:t>
            </a:r>
            <a:endParaRPr lang="en-US" dirty="0"/>
          </a:p>
        </p:txBody>
      </p:sp>
      <p:sp>
        <p:nvSpPr>
          <p:cNvPr id="4" name="TextBox 3"/>
          <p:cNvSpPr txBox="1"/>
          <p:nvPr/>
        </p:nvSpPr>
        <p:spPr>
          <a:xfrm>
            <a:off x="354344" y="1624084"/>
            <a:ext cx="11451337" cy="3970318"/>
          </a:xfrm>
          <a:prstGeom prst="rect">
            <a:avLst/>
          </a:prstGeom>
          <a:noFill/>
        </p:spPr>
        <p:txBody>
          <a:bodyPr wrap="square" rtlCol="0">
            <a:spAutoFit/>
          </a:bodyPr>
          <a:lstStyle/>
          <a:p>
            <a:r>
              <a:rPr lang="en-US" sz="2800" dirty="0" smtClean="0"/>
              <a:t>Our Fall 2017 Athens new freshmen enrollments are lower than the previous two Fall semesters enrollments. How much have they declined (Fall 2017 vs. Fall 2015)?</a:t>
            </a:r>
          </a:p>
          <a:p>
            <a:endParaRPr lang="en-US" sz="2800" dirty="0"/>
          </a:p>
          <a:p>
            <a:pPr marL="457200" indent="-457200">
              <a:buFont typeface="+mj-lt"/>
              <a:buAutoNum type="alphaLcParenR"/>
            </a:pPr>
            <a:r>
              <a:rPr lang="en-US" sz="2800" dirty="0" smtClean="0"/>
              <a:t>120 (student headcount)</a:t>
            </a:r>
          </a:p>
          <a:p>
            <a:pPr marL="457200" indent="-457200">
              <a:buFont typeface="+mj-lt"/>
              <a:buAutoNum type="alphaLcParenR"/>
            </a:pPr>
            <a:r>
              <a:rPr lang="en-US" sz="2800" dirty="0" smtClean="0"/>
              <a:t>221</a:t>
            </a:r>
          </a:p>
          <a:p>
            <a:pPr marL="457200" indent="-457200">
              <a:buFont typeface="+mj-lt"/>
              <a:buAutoNum type="alphaLcParenR"/>
            </a:pPr>
            <a:r>
              <a:rPr lang="en-US" sz="2800" dirty="0" smtClean="0"/>
              <a:t>378</a:t>
            </a:r>
          </a:p>
          <a:p>
            <a:pPr marL="457200" indent="-457200">
              <a:buFont typeface="+mj-lt"/>
              <a:buAutoNum type="alphaLcParenR"/>
            </a:pPr>
            <a:r>
              <a:rPr lang="en-US" sz="2800" dirty="0" smtClean="0"/>
              <a:t>410</a:t>
            </a:r>
          </a:p>
          <a:p>
            <a:pPr marL="457200" indent="-457200">
              <a:buFont typeface="+mj-lt"/>
              <a:buAutoNum type="alphaLcParenR"/>
            </a:pPr>
            <a:r>
              <a:rPr lang="en-US" sz="2800" dirty="0" smtClean="0"/>
              <a:t>505</a:t>
            </a:r>
          </a:p>
        </p:txBody>
      </p:sp>
    </p:spTree>
    <p:extLst>
      <p:ext uri="{BB962C8B-B14F-4D97-AF65-F5344CB8AC3E}">
        <p14:creationId xmlns:p14="http://schemas.microsoft.com/office/powerpoint/2010/main" val="2036662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OT_MASTER">
  <a:themeElements>
    <a:clrScheme name="Custom 1">
      <a:dk1>
        <a:srgbClr val="776F67"/>
      </a:dk1>
      <a:lt1>
        <a:sysClr val="window" lastClr="FFFFFF"/>
      </a:lt1>
      <a:dk2>
        <a:srgbClr val="282828"/>
      </a:dk2>
      <a:lt2>
        <a:srgbClr val="00694E"/>
      </a:lt2>
      <a:accent1>
        <a:srgbClr val="003050"/>
      </a:accent1>
      <a:accent2>
        <a:srgbClr val="C0143C"/>
      </a:accent2>
      <a:accent3>
        <a:srgbClr val="D3A985"/>
      </a:accent3>
      <a:accent4>
        <a:srgbClr val="612D62"/>
      </a:accent4>
      <a:accent5>
        <a:srgbClr val="6EB4CD"/>
      </a:accent5>
      <a:accent6>
        <a:srgbClr val="F4AA00"/>
      </a:accent6>
      <a:hlink>
        <a:srgbClr val="8FD400"/>
      </a:hlink>
      <a:folHlink>
        <a:srgbClr val="6991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eb 2018 Budget Open Forums.potx" id="{2A8AA38C-75D0-499D-B8AC-96692B5CBBD7}" vid="{C45C0BC7-5ADB-499B-BFF9-54BB9E4A97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Feb 2018 Budget Open Forums</Template>
  <TotalTime>762</TotalTime>
  <Words>2191</Words>
  <Application>Microsoft Office PowerPoint</Application>
  <PresentationFormat>Widescreen</PresentationFormat>
  <Paragraphs>563</Paragraphs>
  <Slides>41</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7" baseType="lpstr">
      <vt:lpstr>Arial</vt:lpstr>
      <vt:lpstr>Arial Hebrew</vt:lpstr>
      <vt:lpstr>Arial Hebrew Light</vt:lpstr>
      <vt:lpstr>Calibri</vt:lpstr>
      <vt:lpstr>BOT_MASTER</vt:lpstr>
      <vt:lpstr>Worksheet</vt:lpstr>
      <vt:lpstr>Budget Open Forums</vt:lpstr>
      <vt:lpstr>Institutional Revenues</vt:lpstr>
      <vt:lpstr>% of Operating Revenues – Year 2000 </vt:lpstr>
      <vt:lpstr>% of Operating Revenues – Year 2000 </vt:lpstr>
      <vt:lpstr>% of Operating Revenues - Today </vt:lpstr>
      <vt:lpstr>% of Operating Revenues - Today </vt:lpstr>
      <vt:lpstr>State Appropriations Factors influencing Budget Planning</vt:lpstr>
      <vt:lpstr>Tuition (minus Financial Aid) Factors influencing Budget Planning</vt:lpstr>
      <vt:lpstr>Undergraduate Enrollment</vt:lpstr>
      <vt:lpstr>Undergraduate Enrollment</vt:lpstr>
      <vt:lpstr>Annual Tuition Increases</vt:lpstr>
      <vt:lpstr>Regional Campus Enrollments</vt:lpstr>
      <vt:lpstr>Regional Campus Enrollments</vt:lpstr>
      <vt:lpstr>Enrollment – FY00 vs FY17</vt:lpstr>
      <vt:lpstr>Institutional Revenues – FY00 vs FY18</vt:lpstr>
      <vt:lpstr>PowerPoint Presentation</vt:lpstr>
      <vt:lpstr>Salaries and Wages Factors influencing Budget Planning</vt:lpstr>
      <vt:lpstr>Benefits Factors influencing Budget Planning</vt:lpstr>
      <vt:lpstr>Capital Plan/ Internal Loans Factors influencing Budget Planning</vt:lpstr>
      <vt:lpstr>Capital Plan – FY12 Operating Impact</vt:lpstr>
      <vt:lpstr>Capital Plan – FY12 Operating Impact</vt:lpstr>
      <vt:lpstr>Capital Plan – FY18 Operating Impact</vt:lpstr>
      <vt:lpstr>Capital Plan – FY18 Operating Impact</vt:lpstr>
      <vt:lpstr>Capital Plan – Deferred Maintenance</vt:lpstr>
      <vt:lpstr>Capital Plan – Deferred Maintenance</vt:lpstr>
      <vt:lpstr>Capital Plan – FY18 Investments</vt:lpstr>
      <vt:lpstr>Capital Plan – FY18 Investments</vt:lpstr>
      <vt:lpstr>Capital Plan – Student Housing</vt:lpstr>
      <vt:lpstr>Capital Plan – Student Housing</vt:lpstr>
      <vt:lpstr>PowerPoint Presentation</vt:lpstr>
      <vt:lpstr>Decision-making Structure </vt:lpstr>
      <vt:lpstr>Resource Allocation Decisions: Central, Planning Unit, &amp; Dept.</vt:lpstr>
      <vt:lpstr>Ongoing Tension Between Investment  Needs and Available Resources </vt:lpstr>
      <vt:lpstr>Budget Development – Fall Financial Review</vt:lpstr>
      <vt:lpstr>Budget Development – January Refinement </vt:lpstr>
      <vt:lpstr>Budget Development – Next Steps</vt:lpstr>
      <vt:lpstr>Budget Development – Next Steps</vt:lpstr>
      <vt:lpstr>Regional Campuses</vt:lpstr>
      <vt:lpstr>Auxiliary Contributions</vt:lpstr>
      <vt:lpstr>Staff Headcount Analysis</vt:lpstr>
      <vt:lpstr>Questions?</vt:lpstr>
    </vt:vector>
  </TitlesOfParts>
  <Company>Ohio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Topic</dc:title>
  <dc:creator>Mitchell, Chad</dc:creator>
  <cp:lastModifiedBy>Mitchell, Chad</cp:lastModifiedBy>
  <cp:revision>52</cp:revision>
  <cp:lastPrinted>2017-04-06T15:25:43Z</cp:lastPrinted>
  <dcterms:created xsi:type="dcterms:W3CDTF">2018-02-20T17:27:27Z</dcterms:created>
  <dcterms:modified xsi:type="dcterms:W3CDTF">2018-02-26T17:41:10Z</dcterms:modified>
</cp:coreProperties>
</file>